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Lst>
  <p:notesMasterIdLst>
    <p:notesMasterId r:id="rId13"/>
  </p:notesMasterIdLst>
  <p:sldIdLst>
    <p:sldId id="257" r:id="rId4"/>
    <p:sldId id="258" r:id="rId5"/>
    <p:sldId id="259" r:id="rId6"/>
    <p:sldId id="261" r:id="rId7"/>
    <p:sldId id="260" r:id="rId8"/>
    <p:sldId id="262" r:id="rId9"/>
    <p:sldId id="265" r:id="rId10"/>
    <p:sldId id="266" r:id="rId11"/>
    <p:sldId id="264" r:id="rId1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9" autoAdjust="0"/>
    <p:restoredTop sz="55108" autoAdjust="0"/>
  </p:normalViewPr>
  <p:slideViewPr>
    <p:cSldViewPr>
      <p:cViewPr>
        <p:scale>
          <a:sx n="50" d="100"/>
          <a:sy n="50" d="100"/>
        </p:scale>
        <p:origin x="-2604"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0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3871B2C-693A-4FF1-BA9B-3ADE7912F2F2}" type="datetimeFigureOut">
              <a:rPr lang="en-US" smtClean="0"/>
              <a:t>2/8/2016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883C6CE-C5BA-4B2E-941D-7E6503729E17}" type="slidenum">
              <a:rPr lang="en-US" smtClean="0"/>
              <a:t>‹#›</a:t>
            </a:fld>
            <a:endParaRPr lang="en-US"/>
          </a:p>
        </p:txBody>
      </p:sp>
    </p:spTree>
    <p:extLst>
      <p:ext uri="{BB962C8B-B14F-4D97-AF65-F5344CB8AC3E}">
        <p14:creationId xmlns:p14="http://schemas.microsoft.com/office/powerpoint/2010/main" val="299443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35D7E750-7B8E-45A4-8E67-E01D3B3BE328}" type="slidenum">
              <a:rPr lang="en-US" smtClean="0">
                <a:solidFill>
                  <a:prstClr val="black"/>
                </a:solidFill>
              </a:rPr>
              <a:pPr/>
              <a:t>1</a:t>
            </a:fld>
            <a:endParaRPr lang="en-US" smtClean="0">
              <a:solidFill>
                <a:prstClr val="black"/>
              </a:solidFill>
            </a:endParaRPr>
          </a:p>
        </p:txBody>
      </p:sp>
      <p:sp>
        <p:nvSpPr>
          <p:cNvPr id="36867" name="Rectangle 2"/>
          <p:cNvSpPr>
            <a:spLocks noGrp="1" noRot="1" noChangeAspect="1" noChangeArrowheads="1" noTextEdit="1"/>
          </p:cNvSpPr>
          <p:nvPr>
            <p:ph type="sldImg"/>
          </p:nvPr>
        </p:nvSpPr>
        <p:spPr>
          <a:xfrm>
            <a:off x="1181100" y="696913"/>
            <a:ext cx="4648200" cy="3486150"/>
          </a:xfrm>
          <a:ln/>
        </p:spPr>
      </p:sp>
      <p:sp>
        <p:nvSpPr>
          <p:cNvPr id="36868" name="Rectangle 3"/>
          <p:cNvSpPr>
            <a:spLocks noGrp="1" noChangeArrowheads="1"/>
          </p:cNvSpPr>
          <p:nvPr>
            <p:ph type="body" idx="1"/>
          </p:nvPr>
        </p:nvSpPr>
        <p:spPr>
          <a:noFill/>
          <a:ln/>
        </p:spPr>
        <p:txBody>
          <a:bodyPr/>
          <a:lstStyle/>
          <a:p>
            <a:pPr marL="349415"/>
            <a:endParaRPr lang="en-US" dirty="0" smtClean="0"/>
          </a:p>
          <a:p>
            <a:pPr marL="349415"/>
            <a:r>
              <a:rPr lang="en-US" b="1" dirty="0" smtClean="0"/>
              <a:t>Slide 1: (25 sec)</a:t>
            </a:r>
          </a:p>
          <a:p>
            <a:pPr marL="349415"/>
            <a:r>
              <a:rPr lang="en-US" dirty="0" smtClean="0"/>
              <a:t>My name is Jessica Speed, I’m coordinator of the </a:t>
            </a:r>
            <a:r>
              <a:rPr lang="en-US" dirty="0" err="1" smtClean="0"/>
              <a:t>MSBasin</a:t>
            </a:r>
            <a:r>
              <a:rPr lang="en-US" dirty="0" smtClean="0"/>
              <a:t> SHP,</a:t>
            </a:r>
            <a:r>
              <a:rPr lang="en-US" baseline="0" dirty="0" smtClean="0"/>
              <a:t> and employed by the Nature Conservancy</a:t>
            </a:r>
            <a:r>
              <a:rPr lang="en-US" dirty="0" smtClean="0"/>
              <a:t>. So I’m going to share </a:t>
            </a:r>
            <a:r>
              <a:rPr lang="en-US" dirty="0"/>
              <a:t>with you </a:t>
            </a:r>
            <a:r>
              <a:rPr lang="en-US" dirty="0" smtClean="0"/>
              <a:t>a bit about the partnership</a:t>
            </a:r>
            <a:r>
              <a:rPr lang="en-US" baseline="0" dirty="0" smtClean="0"/>
              <a:t>, </a:t>
            </a:r>
            <a:r>
              <a:rPr lang="en-US" dirty="0" smtClean="0"/>
              <a:t>some</a:t>
            </a:r>
            <a:r>
              <a:rPr lang="en-US" baseline="0" dirty="0" smtClean="0"/>
              <a:t> </a:t>
            </a:r>
            <a:r>
              <a:rPr lang="en-US" dirty="0" smtClean="0"/>
              <a:t>collective </a:t>
            </a:r>
            <a:r>
              <a:rPr lang="en-US" dirty="0"/>
              <a:t>progress </a:t>
            </a:r>
            <a:r>
              <a:rPr lang="en-US" dirty="0" smtClean="0"/>
              <a:t>working </a:t>
            </a:r>
            <a:r>
              <a:rPr lang="en-US" dirty="0"/>
              <a:t>toward </a:t>
            </a:r>
            <a:r>
              <a:rPr lang="en-US" dirty="0" smtClean="0"/>
              <a:t>strategic goals in the last</a:t>
            </a:r>
            <a:r>
              <a:rPr lang="en-US" baseline="0" dirty="0" smtClean="0"/>
              <a:t> 2 years, well as touching on efforts going </a:t>
            </a:r>
            <a:r>
              <a:rPr lang="en-US" baseline="0" dirty="0" smtClean="0"/>
              <a:t>forward. </a:t>
            </a:r>
            <a:endParaRPr lang="en-US" dirty="0" smtClean="0"/>
          </a:p>
          <a:p>
            <a:pPr marL="349415"/>
            <a:endParaRPr lang="en-US" dirty="0" smtClean="0"/>
          </a:p>
        </p:txBody>
      </p:sp>
      <p:sp>
        <p:nvSpPr>
          <p:cNvPr id="36869" name="Footer Placeholder 4"/>
          <p:cNvSpPr>
            <a:spLocks noGrp="1"/>
          </p:cNvSpPr>
          <p:nvPr>
            <p:ph type="ftr" sz="quarter" idx="4"/>
          </p:nvPr>
        </p:nvSpPr>
        <p:spPr>
          <a:noFill/>
        </p:spPr>
        <p:txBody>
          <a:bodyPr/>
          <a:lstStyle/>
          <a:p>
            <a:r>
              <a:rPr lang="en-US">
                <a:solidFill>
                  <a:prstClr val="black"/>
                </a:solidFill>
              </a:rPr>
              <a:t>Mat-Su Salmon Partnership</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b="1" dirty="0" smtClean="0">
                <a:solidFill>
                  <a:srgbClr val="000000"/>
                </a:solidFill>
                <a:ea typeface="Times New Roman"/>
                <a:cs typeface="Times New Roman"/>
              </a:rPr>
              <a:t>Slide 2: (45 sec)</a:t>
            </a:r>
          </a:p>
          <a:p>
            <a:pPr>
              <a:lnSpc>
                <a:spcPct val="115000"/>
              </a:lnSpc>
            </a:pPr>
            <a:endParaRPr lang="en-US" i="1" dirty="0" smtClean="0">
              <a:solidFill>
                <a:prstClr val="black"/>
              </a:solidFill>
            </a:endParaRPr>
          </a:p>
          <a:p>
            <a:pPr>
              <a:lnSpc>
                <a:spcPct val="115000"/>
              </a:lnSpc>
            </a:pPr>
            <a:r>
              <a:rPr lang="en-US" b="1" i="1" dirty="0" smtClean="0">
                <a:solidFill>
                  <a:prstClr val="black"/>
                </a:solidFill>
              </a:rPr>
              <a:t>Who</a:t>
            </a:r>
            <a:r>
              <a:rPr lang="en-US" b="1" i="1" baseline="0" dirty="0" smtClean="0">
                <a:solidFill>
                  <a:prstClr val="black"/>
                </a:solidFill>
              </a:rPr>
              <a:t> is the FHP?</a:t>
            </a:r>
            <a:endParaRPr lang="en-US" b="1" i="1" dirty="0">
              <a:solidFill>
                <a:prstClr val="black"/>
              </a:solidFill>
            </a:endParaRPr>
          </a:p>
          <a:p>
            <a:pPr marL="174708" indent="-174708" defTabSz="931774">
              <a:lnSpc>
                <a:spcPct val="115000"/>
              </a:lnSpc>
              <a:buFont typeface="Arial" panose="020B0604020202020204" pitchFamily="34" charset="0"/>
              <a:buChar char="•"/>
            </a:pPr>
            <a:r>
              <a:rPr lang="en-US" dirty="0" smtClean="0">
                <a:solidFill>
                  <a:prstClr val="black"/>
                </a:solidFill>
              </a:rPr>
              <a:t>The partnership formed </a:t>
            </a:r>
            <a:r>
              <a:rPr lang="en-US" dirty="0">
                <a:solidFill>
                  <a:prstClr val="black"/>
                </a:solidFill>
              </a:rPr>
              <a:t>in 2005 to address increasing impacts on salmon habitat from human use and development, </a:t>
            </a:r>
            <a:r>
              <a:rPr lang="en-US" i="0" dirty="0" smtClean="0">
                <a:solidFill>
                  <a:prstClr val="black"/>
                </a:solidFill>
              </a:rPr>
              <a:t>and </a:t>
            </a:r>
            <a:r>
              <a:rPr lang="en-US" i="0" baseline="0" dirty="0" smtClean="0">
                <a:solidFill>
                  <a:prstClr val="black"/>
                </a:solidFill>
              </a:rPr>
              <a:t>we’re </a:t>
            </a:r>
            <a:r>
              <a:rPr lang="en-US" dirty="0" smtClean="0"/>
              <a:t>now </a:t>
            </a:r>
            <a:r>
              <a:rPr lang="en-US" dirty="0" smtClean="0"/>
              <a:t>a coalition</a:t>
            </a:r>
            <a:r>
              <a:rPr lang="en-US" baseline="0" dirty="0" smtClean="0"/>
              <a:t> of </a:t>
            </a:r>
            <a:r>
              <a:rPr lang="en-US" baseline="0" dirty="0" smtClean="0"/>
              <a:t>61</a:t>
            </a:r>
            <a:r>
              <a:rPr lang="en-US" dirty="0" smtClean="0"/>
              <a:t> </a:t>
            </a:r>
            <a:r>
              <a:rPr lang="en-US" dirty="0"/>
              <a:t>diverse </a:t>
            </a:r>
            <a:r>
              <a:rPr lang="en-US" dirty="0" smtClean="0"/>
              <a:t>orgs.</a:t>
            </a:r>
            <a:r>
              <a:rPr lang="en-US" baseline="0" dirty="0" smtClean="0"/>
              <a:t> (N</a:t>
            </a:r>
            <a:r>
              <a:rPr lang="en-US" dirty="0" smtClean="0"/>
              <a:t>early </a:t>
            </a:r>
            <a:r>
              <a:rPr lang="en-US" dirty="0" smtClean="0"/>
              <a:t>everyone in</a:t>
            </a:r>
            <a:r>
              <a:rPr lang="en-US" baseline="0" dirty="0" smtClean="0"/>
              <a:t> this room is with a partner organization – and in many cases founding </a:t>
            </a:r>
            <a:r>
              <a:rPr lang="en-US" baseline="0" dirty="0" smtClean="0"/>
              <a:t>orgs. We also have several </a:t>
            </a:r>
            <a:r>
              <a:rPr lang="en-US" baseline="0" dirty="0" smtClean="0"/>
              <a:t>steering </a:t>
            </a:r>
            <a:r>
              <a:rPr lang="en-US" baseline="0" dirty="0" smtClean="0"/>
              <a:t>committee members here. </a:t>
            </a:r>
            <a:endParaRPr lang="en-US" dirty="0"/>
          </a:p>
        </p:txBody>
      </p:sp>
      <p:sp>
        <p:nvSpPr>
          <p:cNvPr id="4" name="Slide Number Placeholder 3"/>
          <p:cNvSpPr>
            <a:spLocks noGrp="1"/>
          </p:cNvSpPr>
          <p:nvPr>
            <p:ph type="sldNum" sz="quarter" idx="10"/>
          </p:nvPr>
        </p:nvSpPr>
        <p:spPr/>
        <p:txBody>
          <a:bodyPr/>
          <a:lstStyle/>
          <a:p>
            <a:fld id="{4C02B304-F3F8-4ABB-B678-41FF6F93AA05}"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274085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3:</a:t>
            </a:r>
            <a:r>
              <a:rPr lang="en-US" dirty="0"/>
              <a:t> </a:t>
            </a:r>
            <a:r>
              <a:rPr lang="en-US" baseline="0" dirty="0" smtClean="0"/>
              <a:t> - </a:t>
            </a:r>
            <a:r>
              <a:rPr lang="en-US" i="1" baseline="0" dirty="0" smtClean="0"/>
              <a:t>what do we do?</a:t>
            </a:r>
            <a:endParaRPr lang="en-US" i="1" dirty="0"/>
          </a:p>
          <a:p>
            <a:pPr>
              <a:lnSpc>
                <a:spcPct val="115000"/>
              </a:lnSpc>
            </a:pPr>
            <a:endParaRPr lang="en-US" dirty="0" smtClean="0">
              <a:solidFill>
                <a:srgbClr val="C00000"/>
              </a:solidFill>
              <a:cs typeface="Times New Roman"/>
            </a:endParaRPr>
          </a:p>
          <a:p>
            <a:pPr defTabSz="931723">
              <a:lnSpc>
                <a:spcPct val="115000"/>
              </a:lnSpc>
              <a:defRPr/>
            </a:pPr>
            <a:r>
              <a:rPr lang="en-US" dirty="0" smtClean="0">
                <a:solidFill>
                  <a:srgbClr val="C00000"/>
                </a:solidFill>
              </a:rPr>
              <a:t>Our  </a:t>
            </a:r>
            <a:r>
              <a:rPr lang="en-US" b="1" dirty="0" smtClean="0">
                <a:solidFill>
                  <a:srgbClr val="C00000"/>
                </a:solidFill>
              </a:rPr>
              <a:t>strategic plan identifies 12 primary potential threats to salmon habitat </a:t>
            </a:r>
            <a:r>
              <a:rPr lang="en-US" dirty="0" smtClean="0">
                <a:solidFill>
                  <a:srgbClr val="C00000"/>
                </a:solidFill>
              </a:rPr>
              <a:t>in the Mat-Su Basin, and conservation strategies to address them. </a:t>
            </a:r>
          </a:p>
          <a:p>
            <a:pPr defTabSz="931723">
              <a:lnSpc>
                <a:spcPct val="115000"/>
              </a:lnSpc>
              <a:defRPr/>
            </a:pPr>
            <a:r>
              <a:rPr lang="en-US" b="1" baseline="0" dirty="0" smtClean="0">
                <a:solidFill>
                  <a:srgbClr val="C00000"/>
                </a:solidFill>
              </a:rPr>
              <a:t>Partners </a:t>
            </a:r>
            <a:r>
              <a:rPr lang="en-US" b="0" baseline="0" dirty="0" smtClean="0">
                <a:solidFill>
                  <a:srgbClr val="C00000"/>
                </a:solidFill>
              </a:rPr>
              <a:t>conserve</a:t>
            </a:r>
            <a:r>
              <a:rPr lang="en-US" b="0" dirty="0" smtClean="0">
                <a:solidFill>
                  <a:srgbClr val="C00000"/>
                </a:solidFill>
              </a:rPr>
              <a:t> </a:t>
            </a:r>
            <a:r>
              <a:rPr lang="en-US" b="0" dirty="0" smtClean="0">
                <a:solidFill>
                  <a:srgbClr val="C00000"/>
                </a:solidFill>
              </a:rPr>
              <a:t>healthy habitat that exists, </a:t>
            </a:r>
            <a:r>
              <a:rPr lang="en-US" dirty="0" smtClean="0">
                <a:solidFill>
                  <a:srgbClr val="C00000"/>
                </a:solidFill>
              </a:rPr>
              <a:t>restore degraded habitat, and work to improve  our knowledge about salmon and their habitats.</a:t>
            </a:r>
            <a:r>
              <a:rPr lang="en-US" baseline="0" dirty="0" smtClean="0">
                <a:solidFill>
                  <a:srgbClr val="C00000"/>
                </a:solidFill>
              </a:rPr>
              <a:t> </a:t>
            </a:r>
            <a:r>
              <a:rPr lang="en-US" baseline="0" dirty="0" smtClean="0">
                <a:solidFill>
                  <a:srgbClr val="C00000"/>
                </a:solidFill>
              </a:rPr>
              <a:t>The Partnership also provides </a:t>
            </a:r>
            <a:r>
              <a:rPr lang="en-US" baseline="0" dirty="0" smtClean="0">
                <a:solidFill>
                  <a:srgbClr val="C00000"/>
                </a:solidFill>
              </a:rPr>
              <a:t>a forum for education, information exchange and collaboration. </a:t>
            </a:r>
          </a:p>
          <a:p>
            <a:pPr defTabSz="931723">
              <a:lnSpc>
                <a:spcPct val="115000"/>
              </a:lnSpc>
              <a:defRPr/>
            </a:pPr>
            <a:endParaRPr lang="en-US" dirty="0" smtClean="0">
              <a:solidFill>
                <a:srgbClr val="C00000"/>
              </a:solidFill>
              <a:effectLst>
                <a:outerShdw blurRad="38100" dist="38100" dir="2700000" algn="tl">
                  <a:srgbClr val="000000">
                    <a:alpha val="43137"/>
                  </a:srgbClr>
                </a:outerShdw>
              </a:effectLst>
              <a:latin typeface="Arial" charset="0"/>
            </a:endParaRPr>
          </a:p>
          <a:p>
            <a:pPr marL="171450" indent="-171450" algn="l" defTabSz="931723">
              <a:lnSpc>
                <a:spcPct val="150000"/>
              </a:lnSpc>
              <a:buFont typeface="Arial" panose="020B0604020202020204" pitchFamily="34" charset="0"/>
              <a:buChar char="•"/>
              <a:defRPr/>
            </a:pPr>
            <a:r>
              <a:rPr lang="en-US" dirty="0" smtClean="0">
                <a:solidFill>
                  <a:srgbClr val="C00000"/>
                </a:solidFill>
                <a:effectLst>
                  <a:outerShdw blurRad="38100" dist="38100" dir="2700000" algn="tl">
                    <a:srgbClr val="000000">
                      <a:alpha val="43137"/>
                    </a:srgbClr>
                  </a:outerShdw>
                </a:effectLst>
                <a:latin typeface="Arial" charset="0"/>
              </a:rPr>
              <a:t>Since 2006, </a:t>
            </a:r>
            <a:r>
              <a:rPr lang="en-US" baseline="0" dirty="0" smtClean="0">
                <a:solidFill>
                  <a:srgbClr val="C00000"/>
                </a:solidFill>
                <a:effectLst>
                  <a:outerShdw blurRad="38100" dist="38100" dir="2700000" algn="tl">
                    <a:srgbClr val="000000">
                      <a:alpha val="43137"/>
                    </a:srgbClr>
                  </a:outerShdw>
                </a:effectLst>
                <a:latin typeface="Arial" charset="0"/>
              </a:rPr>
              <a:t>7</a:t>
            </a:r>
            <a:r>
              <a:rPr lang="en-US" dirty="0" smtClean="0">
                <a:solidFill>
                  <a:srgbClr val="C00000"/>
                </a:solidFill>
                <a:effectLst>
                  <a:outerShdw blurRad="38100" dist="38100" dir="2700000" algn="tl">
                    <a:srgbClr val="000000">
                      <a:alpha val="43137"/>
                    </a:srgbClr>
                  </a:outerShdw>
                </a:effectLst>
                <a:latin typeface="Arial" charset="0"/>
              </a:rPr>
              <a:t>2 salmon habitat related projects in</a:t>
            </a:r>
            <a:r>
              <a:rPr lang="en-US" baseline="0" dirty="0" smtClean="0">
                <a:solidFill>
                  <a:srgbClr val="C00000"/>
                </a:solidFill>
                <a:effectLst>
                  <a:outerShdw blurRad="38100" dist="38100" dir="2700000" algn="tl">
                    <a:srgbClr val="000000">
                      <a:alpha val="43137"/>
                    </a:srgbClr>
                  </a:outerShdw>
                </a:effectLst>
                <a:latin typeface="Arial" charset="0"/>
              </a:rPr>
              <a:t> the Mat-Su have been funded </a:t>
            </a:r>
            <a:r>
              <a:rPr lang="en-US" baseline="0" dirty="0" smtClean="0">
                <a:solidFill>
                  <a:srgbClr val="C00000"/>
                </a:solidFill>
                <a:effectLst>
                  <a:outerShdw blurRad="38100" dist="38100" dir="2700000" algn="tl">
                    <a:srgbClr val="000000">
                      <a:alpha val="43137"/>
                    </a:srgbClr>
                  </a:outerShdw>
                </a:effectLst>
                <a:latin typeface="Arial" charset="0"/>
              </a:rPr>
              <a:t>with nearly 2 million dollars with millions more in match and leverage through the National Fish Habitat Partnership program. </a:t>
            </a:r>
          </a:p>
          <a:p>
            <a:pPr marL="171450" indent="-171450" algn="l" defTabSz="931723">
              <a:lnSpc>
                <a:spcPct val="150000"/>
              </a:lnSpc>
              <a:buFont typeface="Arial" panose="020B0604020202020204" pitchFamily="34" charset="0"/>
              <a:buChar char="•"/>
              <a:defRPr/>
            </a:pPr>
            <a:r>
              <a:rPr lang="en-US" baseline="0" dirty="0" smtClean="0">
                <a:solidFill>
                  <a:srgbClr val="C00000"/>
                </a:solidFill>
                <a:effectLst>
                  <a:outerShdw blurRad="38100" dist="38100" dir="2700000" algn="tl">
                    <a:srgbClr val="000000">
                      <a:alpha val="43137"/>
                    </a:srgbClr>
                  </a:outerShdw>
                </a:effectLst>
                <a:latin typeface="Arial" charset="0"/>
              </a:rPr>
              <a:t>17 projects were funded in the last 2 years. </a:t>
            </a:r>
            <a:endParaRPr lang="en-US" dirty="0" smtClean="0">
              <a:solidFill>
                <a:srgbClr val="C00000"/>
              </a:solidFill>
              <a:effectLst>
                <a:outerShdw blurRad="38100" dist="38100" dir="2700000" algn="tl">
                  <a:srgbClr val="000000">
                    <a:alpha val="43137"/>
                  </a:srgbClr>
                </a:outerShdw>
              </a:effectLst>
              <a:latin typeface="Arial" charset="0"/>
            </a:endParaRPr>
          </a:p>
          <a:p>
            <a:pPr defTabSz="931723">
              <a:lnSpc>
                <a:spcPct val="150000"/>
              </a:lnSpc>
              <a:defRPr/>
            </a:pPr>
            <a:endParaRPr lang="en-US" baseline="0" dirty="0" smtClean="0">
              <a:solidFill>
                <a:srgbClr val="C00000"/>
              </a:solidFill>
              <a:effectLst>
                <a:outerShdw blurRad="38100" dist="38100" dir="2700000" algn="tl">
                  <a:srgbClr val="000000">
                    <a:alpha val="43137"/>
                  </a:srgbClr>
                </a:outerShdw>
              </a:effectLst>
              <a:latin typeface="Arial" charset="0"/>
            </a:endParaRPr>
          </a:p>
          <a:p>
            <a:pPr defTabSz="931723">
              <a:lnSpc>
                <a:spcPct val="150000"/>
              </a:lnSpc>
              <a:defRPr/>
            </a:pPr>
            <a:endParaRPr lang="en-US" dirty="0" smtClean="0">
              <a:solidFill>
                <a:srgbClr val="C00000"/>
              </a:solidFill>
              <a:effectLst>
                <a:outerShdw blurRad="38100" dist="38100" dir="2700000" algn="tl">
                  <a:srgbClr val="000000">
                    <a:alpha val="43137"/>
                  </a:srgbClr>
                </a:outerShdw>
              </a:effectLst>
              <a:latin typeface="Arial" charset="0"/>
            </a:endParaRPr>
          </a:p>
          <a:p>
            <a:pPr defTabSz="931723">
              <a:lnSpc>
                <a:spcPct val="150000"/>
              </a:lnSpc>
              <a:defRPr/>
            </a:pPr>
            <a:endParaRPr lang="en-US" dirty="0" smtClean="0">
              <a:solidFill>
                <a:srgbClr val="C00000"/>
              </a:solidFill>
              <a:effectLst>
                <a:outerShdw blurRad="38100" dist="38100" dir="2700000" algn="tl">
                  <a:srgbClr val="000000">
                    <a:alpha val="43137"/>
                  </a:srgbClr>
                </a:outerShdw>
              </a:effectLst>
              <a:latin typeface="Arial" charset="0"/>
            </a:endParaRPr>
          </a:p>
          <a:p>
            <a:pPr defTabSz="931723">
              <a:lnSpc>
                <a:spcPct val="150000"/>
              </a:lnSpc>
              <a:defRPr/>
            </a:pPr>
            <a:endParaRPr lang="en-US" dirty="0">
              <a:solidFill>
                <a:srgbClr val="C00000"/>
              </a:solidFill>
              <a:effectLst>
                <a:outerShdw blurRad="38100" dist="38100" dir="2700000" algn="tl">
                  <a:srgbClr val="000000">
                    <a:alpha val="43137"/>
                  </a:srgbClr>
                </a:outerShdw>
              </a:effectLst>
              <a:latin typeface="Arial" charset="0"/>
            </a:endParaRPr>
          </a:p>
          <a:p>
            <a:pPr defTabSz="931723">
              <a:lnSpc>
                <a:spcPct val="150000"/>
              </a:lnSpc>
              <a:defRPr/>
            </a:pPr>
            <a:endParaRPr lang="en-US" dirty="0">
              <a:solidFill>
                <a:srgbClr val="C00000"/>
              </a:solidFill>
              <a:effectLst>
                <a:outerShdw blurRad="38100" dist="38100" dir="2700000" algn="tl">
                  <a:srgbClr val="000000">
                    <a:alpha val="43137"/>
                  </a:srgbClr>
                </a:outerShdw>
              </a:effectLst>
              <a:latin typeface="Arial" charset="0"/>
            </a:endParaRPr>
          </a:p>
          <a:p>
            <a:pPr defTabSz="931723">
              <a:lnSpc>
                <a:spcPct val="115000"/>
              </a:lnSpc>
              <a:defRPr/>
            </a:pPr>
            <a:endParaRPr lang="en-US" dirty="0">
              <a:solidFill>
                <a:srgbClr val="C00000"/>
              </a:solidFill>
              <a:cs typeface="Times New Roman"/>
            </a:endParaRPr>
          </a:p>
        </p:txBody>
      </p:sp>
      <p:sp>
        <p:nvSpPr>
          <p:cNvPr id="4" name="Slide Number Placeholder 3"/>
          <p:cNvSpPr>
            <a:spLocks noGrp="1"/>
          </p:cNvSpPr>
          <p:nvPr>
            <p:ph type="sldNum" sz="quarter" idx="10"/>
          </p:nvPr>
        </p:nvSpPr>
        <p:spPr/>
        <p:txBody>
          <a:bodyPr/>
          <a:lstStyle/>
          <a:p>
            <a:fld id="{4C02B304-F3F8-4ABB-B678-41FF6F93AA05}"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274085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415"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Slide 4 -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In the Mat-Su like much of Alaska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we are still lacking in some of the basic foundational science. Filling in those gaps has been a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priority - we've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made some great strides:</a:t>
            </a:r>
          </a:p>
          <a:p>
            <a:pPr marL="349415"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349415"/>
            <a:r>
              <a:rPr lang="en-US" b="1" dirty="0" smtClean="0"/>
              <a:t>Stream </a:t>
            </a:r>
            <a:r>
              <a:rPr lang="en-US" b="1" dirty="0" smtClean="0"/>
              <a:t>mapping</a:t>
            </a:r>
            <a:r>
              <a:rPr lang="en-US" b="0" baseline="0" dirty="0" smtClean="0"/>
              <a:t> - </a:t>
            </a:r>
            <a:r>
              <a:rPr lang="en-US" baseline="0" dirty="0" smtClean="0"/>
              <a:t>Two </a:t>
            </a:r>
            <a:r>
              <a:rPr lang="en-US" baseline="0" dirty="0" smtClean="0"/>
              <a:t>months ago TNC, </a:t>
            </a:r>
            <a:r>
              <a:rPr lang="en-US" baseline="0" dirty="0" smtClean="0"/>
              <a:t>and partners </a:t>
            </a:r>
            <a:r>
              <a:rPr lang="en-US" baseline="0" dirty="0" smtClean="0"/>
              <a:t>completed an update to the USGS National Hydrographic Database. This doubled the number of mapped streams in the basin, increased the accuracy of stream maps and brought them up to national standards. </a:t>
            </a:r>
            <a:endParaRPr lang="en-US" baseline="0" dirty="0" smtClean="0"/>
          </a:p>
          <a:p>
            <a:pPr marL="349415"/>
            <a:endParaRPr lang="en-US" dirty="0" smtClean="0"/>
          </a:p>
          <a:p>
            <a:pPr marL="349415"/>
            <a:r>
              <a:rPr lang="en-US" b="1" dirty="0" smtClean="0"/>
              <a:t>Increasing </a:t>
            </a:r>
            <a:r>
              <a:rPr lang="en-US" b="1" dirty="0" smtClean="0"/>
              <a:t>knowledge</a:t>
            </a:r>
            <a:r>
              <a:rPr lang="en-US" b="1" baseline="0" dirty="0" smtClean="0"/>
              <a:t> of </a:t>
            </a:r>
            <a:r>
              <a:rPr lang="en-US" b="1" dirty="0" smtClean="0"/>
              <a:t>salmon</a:t>
            </a:r>
            <a:r>
              <a:rPr lang="en-US" b="1" baseline="0" dirty="0" smtClean="0"/>
              <a:t> - </a:t>
            </a:r>
            <a:r>
              <a:rPr lang="en-US" dirty="0" smtClean="0"/>
              <a:t>Partners </a:t>
            </a:r>
            <a:r>
              <a:rPr lang="en-US" dirty="0" smtClean="0"/>
              <a:t>have increased our knowledge of juvenile salmon distribution, abundance and important overwintering areas across the basin. As an example, </a:t>
            </a:r>
            <a:r>
              <a:rPr lang="en-US" baseline="0" dirty="0" smtClean="0"/>
              <a:t>FWS research in Big Lk drainage </a:t>
            </a:r>
            <a:r>
              <a:rPr lang="en-US" baseline="0" dirty="0" smtClean="0"/>
              <a:t>found </a:t>
            </a:r>
            <a:r>
              <a:rPr lang="en-US" baseline="0" dirty="0" smtClean="0"/>
              <a:t>that </a:t>
            </a:r>
            <a:r>
              <a:rPr lang="en-US" dirty="0" smtClean="0"/>
              <a:t>juvenile </a:t>
            </a:r>
            <a:r>
              <a:rPr lang="en-US" dirty="0" err="1" smtClean="0"/>
              <a:t>coho</a:t>
            </a:r>
            <a:r>
              <a:rPr lang="en-US" dirty="0" smtClean="0"/>
              <a:t> salmon have just a handful of key overwintering </a:t>
            </a:r>
            <a:r>
              <a:rPr lang="en-US" dirty="0" smtClean="0"/>
              <a:t>areas.</a:t>
            </a:r>
            <a:r>
              <a:rPr lang="en-US" baseline="0" dirty="0" smtClean="0"/>
              <a:t> That </a:t>
            </a:r>
            <a:r>
              <a:rPr lang="en-US" baseline="0" dirty="0" smtClean="0"/>
              <a:t>information is </a:t>
            </a:r>
            <a:r>
              <a:rPr lang="en-US" dirty="0" smtClean="0"/>
              <a:t>helping prioritize fish passage improvements </a:t>
            </a:r>
            <a:r>
              <a:rPr lang="en-US" baseline="0" dirty="0" smtClean="0"/>
              <a:t>to ensure</a:t>
            </a:r>
            <a:r>
              <a:rPr lang="en-US" dirty="0" smtClean="0"/>
              <a:t> Big Lk salmon have access to key </a:t>
            </a:r>
            <a:r>
              <a:rPr lang="en-US" baseline="0" dirty="0" smtClean="0"/>
              <a:t>areas </a:t>
            </a:r>
            <a:r>
              <a:rPr lang="en-US" dirty="0" smtClean="0"/>
              <a:t>needed </a:t>
            </a:r>
            <a:r>
              <a:rPr lang="en-US" baseline="0" dirty="0" smtClean="0"/>
              <a:t>throughout their lifecycle. </a:t>
            </a:r>
            <a:endParaRPr lang="en-US" baseline="0" dirty="0" smtClean="0"/>
          </a:p>
          <a:p>
            <a:pPr marL="349415"/>
            <a:endParaRPr lang="en-US" b="1" dirty="0" smtClean="0"/>
          </a:p>
          <a:p>
            <a:pPr marL="349415"/>
            <a:r>
              <a:rPr lang="en-US" b="1" dirty="0" smtClean="0"/>
              <a:t>long term stream temperature monitoring </a:t>
            </a:r>
            <a:r>
              <a:rPr lang="en-US" b="1" baseline="0" dirty="0" smtClean="0"/>
              <a:t> </a:t>
            </a:r>
            <a:r>
              <a:rPr lang="en-US" b="1" baseline="0" dirty="0" smtClean="0"/>
              <a:t>- </a:t>
            </a:r>
            <a:r>
              <a:rPr lang="en-US" dirty="0" smtClean="0"/>
              <a:t>CIK </a:t>
            </a:r>
            <a:r>
              <a:rPr lang="en-US" dirty="0"/>
              <a:t>and partners have  created </a:t>
            </a:r>
            <a:r>
              <a:rPr lang="en-US" dirty="0" smtClean="0"/>
              <a:t>a </a:t>
            </a:r>
            <a:r>
              <a:rPr lang="en-US" dirty="0"/>
              <a:t>network of </a:t>
            </a:r>
            <a:r>
              <a:rPr lang="en-US" dirty="0" smtClean="0"/>
              <a:t>stream</a:t>
            </a:r>
            <a:r>
              <a:rPr lang="en-US" baseline="0" dirty="0" smtClean="0"/>
              <a:t> </a:t>
            </a:r>
            <a:r>
              <a:rPr lang="en-US" dirty="0" smtClean="0"/>
              <a:t>temp </a:t>
            </a:r>
            <a:r>
              <a:rPr lang="en-US" dirty="0"/>
              <a:t>monitoring </a:t>
            </a:r>
            <a:r>
              <a:rPr lang="en-US" dirty="0" smtClean="0"/>
              <a:t>sites. These</a:t>
            </a:r>
            <a:r>
              <a:rPr lang="en-US" baseline="0" dirty="0" smtClean="0"/>
              <a:t> </a:t>
            </a:r>
            <a:r>
              <a:rPr lang="en-US" dirty="0" smtClean="0"/>
              <a:t>are </a:t>
            </a:r>
            <a:r>
              <a:rPr lang="en-US" dirty="0" smtClean="0"/>
              <a:t>being used to identify cold </a:t>
            </a:r>
            <a:r>
              <a:rPr lang="en-US" dirty="0"/>
              <a:t>water </a:t>
            </a:r>
            <a:r>
              <a:rPr lang="en-US" dirty="0" err="1"/>
              <a:t>refugia</a:t>
            </a:r>
            <a:r>
              <a:rPr lang="en-US" dirty="0"/>
              <a:t> - areas that will remain coolest in a warming climate and therefore important </a:t>
            </a:r>
            <a:r>
              <a:rPr lang="en-US" dirty="0" smtClean="0"/>
              <a:t>to</a:t>
            </a:r>
            <a:r>
              <a:rPr lang="en-US" baseline="0" dirty="0" smtClean="0"/>
              <a:t> </a:t>
            </a:r>
            <a:r>
              <a:rPr lang="en-US" dirty="0" smtClean="0"/>
              <a:t>resiliency </a:t>
            </a:r>
            <a:r>
              <a:rPr lang="en-US" dirty="0"/>
              <a:t>of salmon. </a:t>
            </a:r>
            <a:r>
              <a:rPr lang="en-US" dirty="0" smtClean="0"/>
              <a:t>This knowledge is directly informing land trusts in conserving important lands today and into the future. </a:t>
            </a:r>
          </a:p>
          <a:p>
            <a:pPr marL="349415"/>
            <a:endParaRPr lang="en-US" b="1" baseline="0" dirty="0" smtClean="0"/>
          </a:p>
          <a:p>
            <a:pPr marL="349415"/>
            <a:endParaRPr lang="en-US" baseline="0" dirty="0" smtClean="0"/>
          </a:p>
        </p:txBody>
      </p:sp>
      <p:sp>
        <p:nvSpPr>
          <p:cNvPr id="4" name="Slide Number Placeholder 3"/>
          <p:cNvSpPr>
            <a:spLocks noGrp="1"/>
          </p:cNvSpPr>
          <p:nvPr>
            <p:ph type="sldNum" sz="quarter" idx="10"/>
          </p:nvPr>
        </p:nvSpPr>
        <p:spPr/>
        <p:txBody>
          <a:bodyPr/>
          <a:lstStyle/>
          <a:p>
            <a:fld id="{4C02B304-F3F8-4ABB-B678-41FF6F93AA05}" type="slidenum">
              <a:rPr lang="en-US" smtClean="0"/>
              <a:t>4</a:t>
            </a:fld>
            <a:endParaRPr lang="en-US"/>
          </a:p>
        </p:txBody>
      </p:sp>
    </p:spTree>
    <p:extLst>
      <p:ext uri="{BB962C8B-B14F-4D97-AF65-F5344CB8AC3E}">
        <p14:creationId xmlns:p14="http://schemas.microsoft.com/office/powerpoint/2010/main" val="717066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0000"/>
                </a:solidFill>
              </a:rPr>
              <a:t>Slide 5: Conservation </a:t>
            </a:r>
            <a:r>
              <a:rPr lang="en-US" b="1" dirty="0" smtClean="0">
                <a:solidFill>
                  <a:srgbClr val="000000"/>
                </a:solidFill>
              </a:rPr>
              <a:t>(1 </a:t>
            </a:r>
            <a:r>
              <a:rPr lang="en-US" b="1" dirty="0">
                <a:solidFill>
                  <a:srgbClr val="000000"/>
                </a:solidFill>
              </a:rPr>
              <a:t>min)</a:t>
            </a:r>
            <a:endParaRPr lang="en-US" dirty="0">
              <a:solidFill>
                <a:srgbClr val="000000"/>
              </a:solidFill>
            </a:endParaRPr>
          </a:p>
          <a:p>
            <a:r>
              <a:rPr lang="en-US" dirty="0" smtClean="0">
                <a:solidFill>
                  <a:srgbClr val="000000"/>
                </a:solidFill>
              </a:rPr>
              <a:t>Unlike</a:t>
            </a:r>
            <a:r>
              <a:rPr lang="en-US" baseline="0" dirty="0" smtClean="0">
                <a:solidFill>
                  <a:srgbClr val="000000"/>
                </a:solidFill>
              </a:rPr>
              <a:t> our FHP counterparts in the lower 48, we still have </a:t>
            </a:r>
            <a:r>
              <a:rPr lang="en-US" dirty="0" smtClean="0">
                <a:solidFill>
                  <a:srgbClr val="000000"/>
                </a:solidFill>
              </a:rPr>
              <a:t>intact </a:t>
            </a:r>
            <a:r>
              <a:rPr lang="en-US" dirty="0">
                <a:solidFill>
                  <a:srgbClr val="000000"/>
                </a:solidFill>
              </a:rPr>
              <a:t>salmon </a:t>
            </a:r>
            <a:r>
              <a:rPr lang="en-US" dirty="0" smtClean="0">
                <a:solidFill>
                  <a:srgbClr val="000000"/>
                </a:solidFill>
              </a:rPr>
              <a:t>habitat, </a:t>
            </a:r>
            <a:r>
              <a:rPr lang="en-US" dirty="0">
                <a:solidFill>
                  <a:srgbClr val="000000"/>
                </a:solidFill>
              </a:rPr>
              <a:t>and our top priority is to conserve </a:t>
            </a:r>
            <a:r>
              <a:rPr lang="en-US" dirty="0" smtClean="0">
                <a:solidFill>
                  <a:srgbClr val="000000"/>
                </a:solidFill>
              </a:rPr>
              <a:t>it. </a:t>
            </a:r>
          </a:p>
          <a:p>
            <a:r>
              <a:rPr lang="en-US" dirty="0">
                <a:solidFill>
                  <a:srgbClr val="000000"/>
                </a:solidFill>
              </a:rPr>
              <a:t> </a:t>
            </a:r>
          </a:p>
          <a:p>
            <a:r>
              <a:rPr lang="en-US" b="1" dirty="0" smtClean="0">
                <a:solidFill>
                  <a:srgbClr val="000000"/>
                </a:solidFill>
              </a:rPr>
              <a:t>Important </a:t>
            </a:r>
            <a:r>
              <a:rPr lang="en-US" b="1" dirty="0">
                <a:solidFill>
                  <a:srgbClr val="000000"/>
                </a:solidFill>
              </a:rPr>
              <a:t>salmon habitat Conserved </a:t>
            </a:r>
            <a:endParaRPr lang="en-US" b="1" dirty="0" smtClean="0">
              <a:solidFill>
                <a:srgbClr val="000000"/>
              </a:solidFill>
            </a:endParaRPr>
          </a:p>
          <a:p>
            <a:r>
              <a:rPr lang="en-US" dirty="0" smtClean="0">
                <a:solidFill>
                  <a:srgbClr val="000000"/>
                </a:solidFill>
              </a:rPr>
              <a:t>Through conservation easements Great </a:t>
            </a:r>
            <a:r>
              <a:rPr lang="en-US" dirty="0">
                <a:solidFill>
                  <a:srgbClr val="000000"/>
                </a:solidFill>
              </a:rPr>
              <a:t>Land Trust and partners </a:t>
            </a:r>
            <a:r>
              <a:rPr lang="en-US" dirty="0" smtClean="0">
                <a:solidFill>
                  <a:srgbClr val="000000"/>
                </a:solidFill>
              </a:rPr>
              <a:t>have protected </a:t>
            </a:r>
            <a:r>
              <a:rPr lang="en-US" dirty="0" smtClean="0">
                <a:solidFill>
                  <a:srgbClr val="000000"/>
                </a:solidFill>
              </a:rPr>
              <a:t>nearly </a:t>
            </a:r>
            <a:r>
              <a:rPr lang="en-US" dirty="0">
                <a:solidFill>
                  <a:srgbClr val="000000"/>
                </a:solidFill>
              </a:rPr>
              <a:t>1,000 acres of priority </a:t>
            </a:r>
            <a:r>
              <a:rPr lang="en-US" dirty="0" smtClean="0">
                <a:solidFill>
                  <a:srgbClr val="000000"/>
                </a:solidFill>
              </a:rPr>
              <a:t>salmon</a:t>
            </a:r>
            <a:r>
              <a:rPr lang="en-US" baseline="0" dirty="0" smtClean="0">
                <a:solidFill>
                  <a:srgbClr val="000000"/>
                </a:solidFill>
              </a:rPr>
              <a:t> </a:t>
            </a:r>
            <a:r>
              <a:rPr lang="en-US" baseline="0" dirty="0" smtClean="0">
                <a:solidFill>
                  <a:srgbClr val="000000"/>
                </a:solidFill>
              </a:rPr>
              <a:t>habitat. </a:t>
            </a:r>
          </a:p>
          <a:p>
            <a:endParaRPr lang="en-US" b="1" dirty="0" smtClean="0">
              <a:solidFill>
                <a:srgbClr val="000000"/>
              </a:solidFill>
            </a:endParaRPr>
          </a:p>
          <a:p>
            <a:r>
              <a:rPr lang="en-US" b="1" dirty="0" smtClean="0">
                <a:solidFill>
                  <a:srgbClr val="000000"/>
                </a:solidFill>
              </a:rPr>
              <a:t>Conserving </a:t>
            </a:r>
            <a:r>
              <a:rPr lang="en-US" b="1" dirty="0">
                <a:solidFill>
                  <a:srgbClr val="000000"/>
                </a:solidFill>
              </a:rPr>
              <a:t>Water Quantity</a:t>
            </a:r>
            <a:endParaRPr lang="en-US" dirty="0">
              <a:solidFill>
                <a:srgbClr val="000000"/>
              </a:solidFill>
            </a:endParaRPr>
          </a:p>
          <a:p>
            <a:r>
              <a:rPr lang="en-US" dirty="0" smtClean="0">
                <a:solidFill>
                  <a:srgbClr val="000000"/>
                </a:solidFill>
              </a:rPr>
              <a:t>Applications for </a:t>
            </a:r>
            <a:r>
              <a:rPr lang="en-US" dirty="0" smtClean="0">
                <a:solidFill>
                  <a:srgbClr val="000000"/>
                </a:solidFill>
              </a:rPr>
              <a:t>water reservations have </a:t>
            </a:r>
            <a:r>
              <a:rPr lang="en-US" dirty="0" smtClean="0">
                <a:solidFill>
                  <a:srgbClr val="000000"/>
                </a:solidFill>
              </a:rPr>
              <a:t>focused</a:t>
            </a:r>
            <a:r>
              <a:rPr lang="en-US" baseline="0" dirty="0" smtClean="0">
                <a:solidFill>
                  <a:srgbClr val="000000"/>
                </a:solidFill>
              </a:rPr>
              <a:t> on covering</a:t>
            </a:r>
            <a:r>
              <a:rPr lang="en-US" dirty="0" smtClean="0">
                <a:solidFill>
                  <a:srgbClr val="000000"/>
                </a:solidFill>
              </a:rPr>
              <a:t> the most populated 'core </a:t>
            </a:r>
            <a:r>
              <a:rPr lang="en-US" dirty="0">
                <a:solidFill>
                  <a:srgbClr val="000000"/>
                </a:solidFill>
              </a:rPr>
              <a:t>area' </a:t>
            </a:r>
            <a:r>
              <a:rPr lang="en-US" dirty="0" smtClean="0">
                <a:solidFill>
                  <a:srgbClr val="000000"/>
                </a:solidFill>
              </a:rPr>
              <a:t>(palmer-</a:t>
            </a:r>
            <a:r>
              <a:rPr lang="en-US" dirty="0" err="1" smtClean="0">
                <a:solidFill>
                  <a:srgbClr val="000000"/>
                </a:solidFill>
              </a:rPr>
              <a:t>wasilla</a:t>
            </a:r>
            <a:r>
              <a:rPr lang="en-US" dirty="0" smtClean="0">
                <a:solidFill>
                  <a:srgbClr val="000000"/>
                </a:solidFill>
              </a:rPr>
              <a:t>-</a:t>
            </a:r>
            <a:r>
              <a:rPr lang="en-US" dirty="0" err="1" smtClean="0">
                <a:solidFill>
                  <a:srgbClr val="000000"/>
                </a:solidFill>
              </a:rPr>
              <a:t>knik</a:t>
            </a:r>
            <a:r>
              <a:rPr lang="en-US" dirty="0" smtClean="0">
                <a:solidFill>
                  <a:srgbClr val="000000"/>
                </a:solidFill>
              </a:rPr>
              <a:t>,</a:t>
            </a:r>
            <a:r>
              <a:rPr lang="en-US" baseline="0" dirty="0" smtClean="0">
                <a:solidFill>
                  <a:srgbClr val="000000"/>
                </a:solidFill>
              </a:rPr>
              <a:t> then willow to </a:t>
            </a:r>
            <a:r>
              <a:rPr lang="en-US" baseline="0" dirty="0" err="1" smtClean="0">
                <a:solidFill>
                  <a:srgbClr val="000000"/>
                </a:solidFill>
              </a:rPr>
              <a:t>talkeetna</a:t>
            </a:r>
            <a:r>
              <a:rPr lang="en-US" baseline="0" dirty="0" smtClean="0">
                <a:solidFill>
                  <a:srgbClr val="000000"/>
                </a:solidFill>
              </a:rPr>
              <a:t> up the parks highway) and </a:t>
            </a:r>
            <a:r>
              <a:rPr lang="en-US" baseline="0" dirty="0" smtClean="0">
                <a:solidFill>
                  <a:srgbClr val="000000"/>
                </a:solidFill>
              </a:rPr>
              <a:t>should be complete by 2017. USGS, FWS and ADF&amp;G  </a:t>
            </a:r>
            <a:r>
              <a:rPr lang="en-US" baseline="0" dirty="0" smtClean="0">
                <a:solidFill>
                  <a:srgbClr val="000000"/>
                </a:solidFill>
              </a:rPr>
              <a:t>have already begun efforts to </a:t>
            </a:r>
            <a:r>
              <a:rPr lang="en-US" baseline="0" dirty="0" smtClean="0">
                <a:solidFill>
                  <a:srgbClr val="000000"/>
                </a:solidFill>
              </a:rPr>
              <a:t>identify the next set of priority streams for gaging. </a:t>
            </a:r>
            <a:r>
              <a:rPr lang="en-US" dirty="0" smtClean="0">
                <a:solidFill>
                  <a:srgbClr val="000000"/>
                </a:solidFill>
              </a:rPr>
              <a:t> </a:t>
            </a:r>
          </a:p>
          <a:p>
            <a:endParaRPr lang="en-US" dirty="0">
              <a:solidFill>
                <a:srgbClr val="000000"/>
              </a:solidFill>
            </a:endParaRPr>
          </a:p>
          <a:p>
            <a:r>
              <a:rPr lang="en-US" b="1" dirty="0">
                <a:solidFill>
                  <a:srgbClr val="000000"/>
                </a:solidFill>
              </a:rPr>
              <a:t>Stream Protection</a:t>
            </a:r>
            <a:r>
              <a:rPr lang="en-US" b="1">
                <a:solidFill>
                  <a:srgbClr val="000000"/>
                </a:solidFill>
              </a:rPr>
              <a:t>:</a:t>
            </a:r>
            <a:r>
              <a:rPr lang="en-US">
                <a:solidFill>
                  <a:srgbClr val="000000"/>
                </a:solidFill>
              </a:rPr>
              <a:t> </a:t>
            </a:r>
            <a:endParaRPr lang="en-US" smtClean="0">
              <a:solidFill>
                <a:srgbClr val="000000"/>
              </a:solidFill>
            </a:endParaRPr>
          </a:p>
          <a:p>
            <a:r>
              <a:rPr lang="en-US" smtClean="0">
                <a:solidFill>
                  <a:srgbClr val="000000"/>
                </a:solidFill>
              </a:rPr>
              <a:t>84 </a:t>
            </a:r>
            <a:r>
              <a:rPr lang="en-US" dirty="0" smtClean="0">
                <a:solidFill>
                  <a:srgbClr val="000000"/>
                </a:solidFill>
              </a:rPr>
              <a:t>stream miles and 6 streams were added in the last two </a:t>
            </a:r>
            <a:r>
              <a:rPr lang="en-US" dirty="0" smtClean="0">
                <a:solidFill>
                  <a:srgbClr val="000000"/>
                </a:solidFill>
              </a:rPr>
              <a:t>years</a:t>
            </a:r>
            <a:r>
              <a:rPr lang="en-US" baseline="0" dirty="0" smtClean="0">
                <a:solidFill>
                  <a:srgbClr val="000000"/>
                </a:solidFill>
              </a:rPr>
              <a:t> </a:t>
            </a:r>
            <a:r>
              <a:rPr lang="en-US" dirty="0" smtClean="0">
                <a:solidFill>
                  <a:srgbClr val="000000"/>
                </a:solidFill>
              </a:rPr>
              <a:t>to the Anadromous Waters Catalog. This contributes information about salmon distribution and gives streams protection under state law. Currently </a:t>
            </a:r>
            <a:r>
              <a:rPr lang="en-US" dirty="0" smtClean="0">
                <a:solidFill>
                  <a:srgbClr val="000000"/>
                </a:solidFill>
              </a:rPr>
              <a:t>less than 20% of the miles of mapped streams in Mat-Su are in the catalog. </a:t>
            </a:r>
            <a:endParaRPr lang="en-US" b="1" dirty="0">
              <a:solidFill>
                <a:srgbClr val="000000"/>
              </a:solidFill>
            </a:endParaRPr>
          </a:p>
          <a:p>
            <a:pPr marL="698830" fontAlgn="ctr">
              <a:buFont typeface="Arial"/>
              <a:buChar char="•"/>
            </a:pPr>
            <a:endParaRPr lang="en-US" dirty="0"/>
          </a:p>
          <a:p>
            <a:endParaRPr lang="en-US" dirty="0" smtClean="0">
              <a:latin typeface="Arial"/>
            </a:endParaRPr>
          </a:p>
        </p:txBody>
      </p:sp>
      <p:sp>
        <p:nvSpPr>
          <p:cNvPr id="4" name="Slide Number Placeholder 3"/>
          <p:cNvSpPr>
            <a:spLocks noGrp="1"/>
          </p:cNvSpPr>
          <p:nvPr>
            <p:ph type="sldNum" sz="quarter" idx="10"/>
          </p:nvPr>
        </p:nvSpPr>
        <p:spPr/>
        <p:txBody>
          <a:bodyPr/>
          <a:lstStyle/>
          <a:p>
            <a:fld id="{4C02B304-F3F8-4ABB-B678-41FF6F93AA05}" type="slidenum">
              <a:rPr lang="en-US" smtClean="0"/>
              <a:t>5</a:t>
            </a:fld>
            <a:endParaRPr lang="en-US"/>
          </a:p>
        </p:txBody>
      </p:sp>
    </p:spTree>
    <p:extLst>
      <p:ext uri="{BB962C8B-B14F-4D97-AF65-F5344CB8AC3E}">
        <p14:creationId xmlns:p14="http://schemas.microsoft.com/office/powerpoint/2010/main" val="4245275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61" lvl="1" defTabSz="931723">
              <a:lnSpc>
                <a:spcPct val="150000"/>
              </a:lnSpc>
              <a:defRPr/>
            </a:pPr>
            <a:endParaRPr lang="en-US" dirty="0">
              <a:solidFill>
                <a:srgbClr val="FFFFFF"/>
              </a:solidFill>
              <a:effectLst>
                <a:outerShdw blurRad="38100" dist="38100" dir="2700000" algn="tl">
                  <a:srgbClr val="000000">
                    <a:alpha val="43137"/>
                  </a:srgbClr>
                </a:outerShdw>
              </a:effectLst>
              <a:latin typeface="Arial" charset="0"/>
            </a:endParaRPr>
          </a:p>
          <a:p>
            <a:r>
              <a:rPr lang="en-US" b="1" dirty="0">
                <a:solidFill>
                  <a:srgbClr val="000000"/>
                </a:solidFill>
              </a:rPr>
              <a:t>Slide 6: Restoration of degraded habitats: </a:t>
            </a:r>
            <a:r>
              <a:rPr lang="en-US" b="1" dirty="0" smtClean="0">
                <a:solidFill>
                  <a:srgbClr val="000000"/>
                </a:solidFill>
              </a:rPr>
              <a:t>(1min</a:t>
            </a:r>
            <a:r>
              <a:rPr lang="en-US" b="1" dirty="0">
                <a:solidFill>
                  <a:srgbClr val="000000"/>
                </a:solidFill>
              </a:rPr>
              <a:t>)</a:t>
            </a:r>
            <a:endParaRPr lang="en-US" dirty="0">
              <a:solidFill>
                <a:srgbClr val="000000"/>
              </a:solidFill>
            </a:endParaRPr>
          </a:p>
          <a:p>
            <a:endParaRPr lang="en-US" dirty="0" smtClean="0"/>
          </a:p>
          <a:p>
            <a:r>
              <a:rPr lang="en-US" b="1" dirty="0" smtClean="0"/>
              <a:t>Aquatic </a:t>
            </a:r>
            <a:r>
              <a:rPr lang="en-US" b="1" dirty="0" err="1" smtClean="0"/>
              <a:t>invasives</a:t>
            </a:r>
            <a:r>
              <a:rPr lang="en-US" b="1" dirty="0" smtClean="0"/>
              <a:t> </a:t>
            </a:r>
            <a:endParaRPr lang="en-US" b="1" dirty="0" smtClean="0"/>
          </a:p>
          <a:p>
            <a:r>
              <a:rPr lang="en-US" dirty="0" smtClean="0"/>
              <a:t>•Aquatic invasive plant Elodea was </a:t>
            </a:r>
            <a:r>
              <a:rPr lang="en-US" dirty="0" smtClean="0"/>
              <a:t>discovered in </a:t>
            </a:r>
            <a:r>
              <a:rPr lang="en-US" dirty="0" smtClean="0"/>
              <a:t>remote Alexander </a:t>
            </a:r>
            <a:r>
              <a:rPr lang="en-US" dirty="0" smtClean="0"/>
              <a:t>Lake </a:t>
            </a:r>
            <a:r>
              <a:rPr lang="en-US" dirty="0" smtClean="0"/>
              <a:t>west of the Susitna in 2014. </a:t>
            </a:r>
            <a:r>
              <a:rPr lang="en-US" baseline="0" dirty="0" smtClean="0"/>
              <a:t>P</a:t>
            </a:r>
            <a:r>
              <a:rPr lang="en-US" dirty="0" smtClean="0"/>
              <a:t>artners </a:t>
            </a:r>
            <a:r>
              <a:rPr lang="en-US" dirty="0" smtClean="0"/>
              <a:t>have</a:t>
            </a:r>
            <a:r>
              <a:rPr lang="en-US" baseline="0" dirty="0" smtClean="0"/>
              <a:t> also been </a:t>
            </a:r>
            <a:r>
              <a:rPr lang="en-US" dirty="0" smtClean="0"/>
              <a:t>doing detection surveys and education on highest risk </a:t>
            </a:r>
            <a:r>
              <a:rPr lang="en-US" dirty="0" smtClean="0"/>
              <a:t>waterbodies to prevent further spread. The goal for elodea is eradication with treatment planned for summer 2016. (</a:t>
            </a:r>
            <a:r>
              <a:rPr lang="en-US" dirty="0" smtClean="0"/>
              <a:t>DNR , CIAA, PSWCD, TTCD )</a:t>
            </a:r>
          </a:p>
          <a:p>
            <a:r>
              <a:rPr lang="en-US" dirty="0" smtClean="0"/>
              <a:t>•With </a:t>
            </a:r>
            <a:r>
              <a:rPr lang="en-US" dirty="0" smtClean="0"/>
              <a:t>invasive pike that are</a:t>
            </a:r>
            <a:r>
              <a:rPr lang="en-US" baseline="0" dirty="0" smtClean="0"/>
              <a:t> </a:t>
            </a:r>
            <a:r>
              <a:rPr lang="en-US" dirty="0" smtClean="0"/>
              <a:t>widespread </a:t>
            </a:r>
            <a:r>
              <a:rPr lang="en-US" dirty="0" smtClean="0"/>
              <a:t>and well established the goal is containment. Alexander Creek watershed, formerly a premier chinook fishery is a focus area where</a:t>
            </a:r>
            <a:r>
              <a:rPr lang="en-US" baseline="0" dirty="0" smtClean="0"/>
              <a:t> ADF&amp;G is working on </a:t>
            </a:r>
            <a:r>
              <a:rPr lang="en-US" dirty="0" smtClean="0"/>
              <a:t>pike containment and localized eradication.</a:t>
            </a:r>
            <a:r>
              <a:rPr lang="en-US" baseline="0" dirty="0" smtClean="0"/>
              <a:t> </a:t>
            </a:r>
            <a:r>
              <a:rPr lang="en-US" dirty="0" smtClean="0"/>
              <a:t>With each year of pike suppression, chinook fry are being found further up the stream system. </a:t>
            </a:r>
            <a:endParaRPr lang="en-US" dirty="0" smtClean="0"/>
          </a:p>
          <a:p>
            <a:endParaRPr lang="en-US" dirty="0" smtClean="0"/>
          </a:p>
          <a:p>
            <a:r>
              <a:rPr lang="en-US" b="1" dirty="0" smtClean="0"/>
              <a:t>Fish passage </a:t>
            </a:r>
          </a:p>
          <a:p>
            <a:r>
              <a:rPr lang="en-US" dirty="0" smtClean="0"/>
              <a:t>Fish </a:t>
            </a:r>
            <a:r>
              <a:rPr lang="en-US" baseline="0" dirty="0" smtClean="0"/>
              <a:t>passage </a:t>
            </a:r>
            <a:r>
              <a:rPr lang="en-US" dirty="0" smtClean="0"/>
              <a:t>continues to be a big focus of the</a:t>
            </a:r>
            <a:r>
              <a:rPr lang="en-US" baseline="0" dirty="0" smtClean="0"/>
              <a:t> </a:t>
            </a:r>
            <a:r>
              <a:rPr lang="en-US" dirty="0" smtClean="0"/>
              <a:t>Partnership. 290 barriers to fish passage remain in Mat-Su that likely prevent or limit salmon from reaching spawning or nursery grounds. 63 of these barriers account for 75% of the total miles upstream of them. This new information will help partners further prioritize culverts for replacement.</a:t>
            </a:r>
          </a:p>
          <a:p>
            <a:endParaRPr lang="en-US" dirty="0" smtClean="0"/>
          </a:p>
        </p:txBody>
      </p:sp>
      <p:sp>
        <p:nvSpPr>
          <p:cNvPr id="4" name="Slide Number Placeholder 3"/>
          <p:cNvSpPr>
            <a:spLocks noGrp="1"/>
          </p:cNvSpPr>
          <p:nvPr>
            <p:ph type="sldNum" sz="quarter" idx="10"/>
          </p:nvPr>
        </p:nvSpPr>
        <p:spPr/>
        <p:txBody>
          <a:bodyPr/>
          <a:lstStyle/>
          <a:p>
            <a:fld id="{4C02B304-F3F8-4ABB-B678-41FF6F93AA05}"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717066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415"/>
            <a:r>
              <a:rPr lang="en-US" dirty="0">
                <a:latin typeface="Arial"/>
              </a:rPr>
              <a:t> </a:t>
            </a:r>
            <a:r>
              <a:rPr lang="en-US" b="1" dirty="0">
                <a:solidFill>
                  <a:srgbClr val="000000"/>
                </a:solidFill>
              </a:rPr>
              <a:t>Slide 7: </a:t>
            </a:r>
            <a:r>
              <a:rPr lang="en-US" dirty="0" smtClean="0">
                <a:solidFill>
                  <a:srgbClr val="000000"/>
                </a:solidFill>
              </a:rPr>
              <a:t>Bringing people together is an important role of the partnership. </a:t>
            </a:r>
          </a:p>
          <a:p>
            <a:pPr marL="349415"/>
            <a:endParaRPr lang="en-US" dirty="0" smtClean="0">
              <a:solidFill>
                <a:srgbClr val="000000"/>
              </a:solidFill>
            </a:endParaRPr>
          </a:p>
          <a:p>
            <a:pPr marL="520865" indent="-171450">
              <a:buFont typeface="Arial" panose="020B0604020202020204" pitchFamily="34" charset="0"/>
              <a:buChar char="•"/>
            </a:pPr>
            <a:r>
              <a:rPr lang="en-US" dirty="0" smtClean="0">
                <a:solidFill>
                  <a:srgbClr val="000000"/>
                </a:solidFill>
              </a:rPr>
              <a:t>The </a:t>
            </a:r>
            <a:r>
              <a:rPr lang="en-US" b="1" dirty="0" smtClean="0">
                <a:solidFill>
                  <a:srgbClr val="000000"/>
                </a:solidFill>
              </a:rPr>
              <a:t>annual salmon symposium</a:t>
            </a:r>
            <a:r>
              <a:rPr lang="en-US" b="1" baseline="0" dirty="0" smtClean="0">
                <a:solidFill>
                  <a:srgbClr val="000000"/>
                </a:solidFill>
              </a:rPr>
              <a:t> </a:t>
            </a:r>
            <a:r>
              <a:rPr lang="en-US" baseline="0" dirty="0" smtClean="0">
                <a:solidFill>
                  <a:srgbClr val="000000"/>
                </a:solidFill>
              </a:rPr>
              <a:t>continues to be our premier outreach event and AGM for the partnership. In it’s 8</a:t>
            </a:r>
            <a:r>
              <a:rPr lang="en-US" baseline="30000" dirty="0" smtClean="0">
                <a:solidFill>
                  <a:srgbClr val="000000"/>
                </a:solidFill>
              </a:rPr>
              <a:t>th</a:t>
            </a:r>
            <a:r>
              <a:rPr lang="en-US" baseline="0" dirty="0" smtClean="0">
                <a:solidFill>
                  <a:srgbClr val="000000"/>
                </a:solidFill>
              </a:rPr>
              <a:t> year, it’s a wonderful opportunity to network with a range of people, and exchange information on latest salmon habitat efforts in the Mat-Su. </a:t>
            </a:r>
            <a:endParaRPr lang="en-US" dirty="0" smtClean="0">
              <a:solidFill>
                <a:srgbClr val="000000"/>
              </a:solidFill>
            </a:endParaRPr>
          </a:p>
          <a:p>
            <a:pPr marL="349415" indent="0">
              <a:buFont typeface="Arial" panose="020B0604020202020204" pitchFamily="34" charset="0"/>
              <a:buNone/>
            </a:pPr>
            <a:endParaRPr lang="en-US" b="1" i="0" strike="noStrike" baseline="0" dirty="0" smtClean="0">
              <a:solidFill>
                <a:srgbClr val="000000"/>
              </a:solidFill>
            </a:endParaRPr>
          </a:p>
          <a:p>
            <a:pPr marL="520865" indent="-171450">
              <a:buFont typeface="Arial" panose="020B0604020202020204" pitchFamily="34" charset="0"/>
              <a:buChar char="•"/>
            </a:pPr>
            <a:r>
              <a:rPr lang="en-US" b="0" i="0" strike="noStrike" baseline="0" dirty="0" smtClean="0">
                <a:solidFill>
                  <a:srgbClr val="000000"/>
                </a:solidFill>
              </a:rPr>
              <a:t>For </a:t>
            </a:r>
            <a:r>
              <a:rPr lang="en-US" b="0" i="0" strike="noStrike" baseline="0" dirty="0" smtClean="0">
                <a:solidFill>
                  <a:srgbClr val="000000"/>
                </a:solidFill>
              </a:rPr>
              <a:t>the first time last summer </a:t>
            </a:r>
            <a:r>
              <a:rPr lang="en-US" strike="noStrike" baseline="0" dirty="0" smtClean="0">
                <a:solidFill>
                  <a:srgbClr val="000000"/>
                </a:solidFill>
              </a:rPr>
              <a:t>we partnered with CIAA, and took community leaders on a </a:t>
            </a:r>
            <a:r>
              <a:rPr lang="en-US" b="1" strike="noStrike" baseline="0" dirty="0" smtClean="0">
                <a:solidFill>
                  <a:srgbClr val="000000"/>
                </a:solidFill>
              </a:rPr>
              <a:t>summer site tour </a:t>
            </a:r>
            <a:r>
              <a:rPr lang="en-US" strike="noStrike" baseline="0" dirty="0" smtClean="0">
                <a:solidFill>
                  <a:srgbClr val="000000"/>
                </a:solidFill>
              </a:rPr>
              <a:t>of partner projects around Big Lake and flew out to Shell Lake.  It was a great way to give exposure to what partners are doing and why it matters. This will likely be an annual/or bi-annual event and is an exciting complement to the symposium.  </a:t>
            </a:r>
          </a:p>
          <a:p>
            <a:pPr marL="520865" indent="-171450">
              <a:buFont typeface="Arial" panose="020B0604020202020204" pitchFamily="34" charset="0"/>
              <a:buChar char="•"/>
            </a:pPr>
            <a:endParaRPr lang="en-US" strike="noStrike" baseline="0" dirty="0" smtClean="0">
              <a:solidFill>
                <a:srgbClr val="000000"/>
              </a:solidFill>
            </a:endParaRPr>
          </a:p>
          <a:p>
            <a:pPr marL="520865" indent="-171450" fontAlgn="ctr">
              <a:buFont typeface="Arial" panose="020B0604020202020204" pitchFamily="34" charset="0"/>
              <a:buChar char="•"/>
            </a:pPr>
            <a:r>
              <a:rPr lang="en-US" dirty="0" smtClean="0">
                <a:solidFill>
                  <a:srgbClr val="000000"/>
                </a:solidFill>
              </a:rPr>
              <a:t>We</a:t>
            </a:r>
            <a:r>
              <a:rPr lang="en-US" baseline="0" dirty="0" smtClean="0">
                <a:solidFill>
                  <a:srgbClr val="000000"/>
                </a:solidFill>
              </a:rPr>
              <a:t> </a:t>
            </a:r>
            <a:r>
              <a:rPr lang="en-US" baseline="0" dirty="0" smtClean="0">
                <a:solidFill>
                  <a:srgbClr val="000000"/>
                </a:solidFill>
              </a:rPr>
              <a:t>are also </a:t>
            </a:r>
            <a:r>
              <a:rPr lang="en-US" dirty="0" smtClean="0">
                <a:solidFill>
                  <a:srgbClr val="000000"/>
                </a:solidFill>
              </a:rPr>
              <a:t>Partnering with ADF&amp;G</a:t>
            </a:r>
            <a:r>
              <a:rPr lang="en-US" dirty="0">
                <a:solidFill>
                  <a:srgbClr val="000000"/>
                </a:solidFill>
              </a:rPr>
              <a:t>, Alaskans for Palmer Hay </a:t>
            </a:r>
            <a:r>
              <a:rPr lang="en-US" dirty="0" smtClean="0">
                <a:solidFill>
                  <a:srgbClr val="000000"/>
                </a:solidFill>
              </a:rPr>
              <a:t>Flats &amp; TNC </a:t>
            </a:r>
            <a:r>
              <a:rPr lang="en-US" dirty="0" smtClean="0">
                <a:solidFill>
                  <a:srgbClr val="000000"/>
                </a:solidFill>
              </a:rPr>
              <a:t>on</a:t>
            </a:r>
            <a:r>
              <a:rPr lang="en-US" baseline="0" dirty="0" smtClean="0">
                <a:solidFill>
                  <a:srgbClr val="000000"/>
                </a:solidFill>
              </a:rPr>
              <a:t> a</a:t>
            </a:r>
            <a:r>
              <a:rPr lang="en-US" b="1" dirty="0" smtClean="0">
                <a:solidFill>
                  <a:srgbClr val="000000"/>
                </a:solidFill>
              </a:rPr>
              <a:t> </a:t>
            </a:r>
            <a:r>
              <a:rPr lang="en-US" dirty="0" smtClean="0">
                <a:solidFill>
                  <a:srgbClr val="000000"/>
                </a:solidFill>
              </a:rPr>
              <a:t>monthly </a:t>
            </a:r>
            <a:r>
              <a:rPr lang="en-US" b="1" dirty="0" smtClean="0">
                <a:solidFill>
                  <a:srgbClr val="000000"/>
                </a:solidFill>
              </a:rPr>
              <a:t>Wildlife Wednesdays </a:t>
            </a:r>
            <a:r>
              <a:rPr lang="en-US" dirty="0" smtClean="0">
                <a:solidFill>
                  <a:srgbClr val="000000"/>
                </a:solidFill>
              </a:rPr>
              <a:t>lecture </a:t>
            </a:r>
            <a:r>
              <a:rPr lang="en-US" dirty="0">
                <a:solidFill>
                  <a:srgbClr val="000000"/>
                </a:solidFill>
              </a:rPr>
              <a:t>series </a:t>
            </a:r>
            <a:r>
              <a:rPr lang="en-US" dirty="0" smtClean="0">
                <a:solidFill>
                  <a:srgbClr val="000000"/>
                </a:solidFill>
              </a:rPr>
              <a:t>about Mat-Su </a:t>
            </a:r>
            <a:r>
              <a:rPr lang="en-US" dirty="0">
                <a:solidFill>
                  <a:srgbClr val="000000"/>
                </a:solidFill>
              </a:rPr>
              <a:t>fish and </a:t>
            </a:r>
            <a:r>
              <a:rPr lang="en-US" dirty="0" smtClean="0">
                <a:solidFill>
                  <a:srgbClr val="000000"/>
                </a:solidFill>
              </a:rPr>
              <a:t>wildlife.</a:t>
            </a:r>
            <a:r>
              <a:rPr lang="en-US" baseline="0" dirty="0" smtClean="0">
                <a:solidFill>
                  <a:srgbClr val="000000"/>
                </a:solidFill>
              </a:rPr>
              <a:t> </a:t>
            </a:r>
            <a:endParaRPr lang="en-US" baseline="0" dirty="0" smtClean="0">
              <a:solidFill>
                <a:srgbClr val="000000"/>
              </a:solidFill>
            </a:endParaRPr>
          </a:p>
          <a:p>
            <a:pPr marL="349415"/>
            <a:r>
              <a:rPr lang="en-US" dirty="0" smtClean="0">
                <a:solidFill>
                  <a:srgbClr val="000000"/>
                </a:solidFill>
              </a:rPr>
              <a:t> </a:t>
            </a:r>
            <a:endParaRPr lang="en-US" dirty="0">
              <a:solidFill>
                <a:srgbClr val="000000"/>
              </a:solidFill>
            </a:endParaRPr>
          </a:p>
          <a:p>
            <a:r>
              <a:rPr lang="en-US" b="1" dirty="0" smtClean="0">
                <a:latin typeface="Arial"/>
              </a:rPr>
              <a:t>Upcoming events </a:t>
            </a:r>
            <a:r>
              <a:rPr lang="en-US" dirty="0" smtClean="0">
                <a:latin typeface="Arial"/>
              </a:rPr>
              <a:t>– wildlife wed talk March 2nd(Jon G), site tour (spring/summer – stay tuned), Symposium (</a:t>
            </a:r>
            <a:r>
              <a:rPr lang="en-US" dirty="0" err="1" smtClean="0">
                <a:latin typeface="Arial"/>
              </a:rPr>
              <a:t>november</a:t>
            </a:r>
            <a:r>
              <a:rPr lang="en-US" dirty="0" smtClean="0">
                <a:latin typeface="Arial"/>
              </a:rPr>
              <a:t>) – always welcome at SC meetings (2nd </a:t>
            </a:r>
            <a:r>
              <a:rPr lang="en-US" dirty="0" err="1" smtClean="0">
                <a:latin typeface="Arial"/>
              </a:rPr>
              <a:t>tues</a:t>
            </a:r>
            <a:r>
              <a:rPr lang="en-US" dirty="0" smtClean="0">
                <a:latin typeface="Arial"/>
              </a:rPr>
              <a:t> month in palmer ADF&amp;G office</a:t>
            </a:r>
            <a:r>
              <a:rPr lang="en-US" dirty="0" smtClean="0">
                <a:latin typeface="Arial"/>
              </a:rPr>
              <a:t>).</a:t>
            </a:r>
          </a:p>
          <a:p>
            <a:endParaRPr lang="en-US" dirty="0" smtClean="0">
              <a:latin typeface="Arial"/>
            </a:endParaRPr>
          </a:p>
          <a:p>
            <a:r>
              <a:rPr lang="en-US" dirty="0" smtClean="0">
                <a:latin typeface="Arial"/>
              </a:rPr>
              <a:t>Listed also on this slide are also some excellent outreach campaigns of our many partners!</a:t>
            </a:r>
          </a:p>
          <a:p>
            <a:endParaRPr lang="en-US" dirty="0" smtClean="0">
              <a:latin typeface="Arial"/>
            </a:endParaRPr>
          </a:p>
          <a:p>
            <a:endParaRPr lang="en-US" dirty="0" smtClean="0">
              <a:latin typeface="Arial"/>
            </a:endParaRPr>
          </a:p>
          <a:p>
            <a:endParaRPr lang="en-US" dirty="0">
              <a:latin typeface="Arial"/>
            </a:endParaRPr>
          </a:p>
        </p:txBody>
      </p:sp>
      <p:sp>
        <p:nvSpPr>
          <p:cNvPr id="4" name="Slide Number Placeholder 3"/>
          <p:cNvSpPr>
            <a:spLocks noGrp="1"/>
          </p:cNvSpPr>
          <p:nvPr>
            <p:ph type="sldNum" sz="quarter" idx="10"/>
          </p:nvPr>
        </p:nvSpPr>
        <p:spPr/>
        <p:txBody>
          <a:bodyPr/>
          <a:lstStyle/>
          <a:p>
            <a:fld id="{4C02B304-F3F8-4ABB-B678-41FF6F93AA05}"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4245275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just as Salmon</a:t>
            </a:r>
            <a:r>
              <a:rPr lang="en-US" baseline="0" dirty="0" smtClean="0"/>
              <a:t> – including Mat-Su Salmon work hard for us, the Partnership is doing the same. </a:t>
            </a:r>
            <a:r>
              <a:rPr lang="en-US" b="1" baseline="0" dirty="0" smtClean="0"/>
              <a:t>(1:30 min)</a:t>
            </a:r>
          </a:p>
          <a:p>
            <a:endParaRPr lang="en-US" baseline="0" dirty="0" smtClean="0"/>
          </a:p>
          <a:p>
            <a:pPr marL="349415"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Some priorities in 2016 will include:</a:t>
            </a:r>
          </a:p>
          <a:p>
            <a:pPr marL="349415"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520865"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Index watersheds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–FHP Science and Data Committee has been reinvigorated and is working to identify representative index watersheds that will be used for focused study, and to detect both change within these individual index watersheds, and across the basin as a whole over time. </a:t>
            </a:r>
          </a:p>
          <a:p>
            <a:pPr marL="520865"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Riparian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buffers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–Partners will be working to establish Mat-Su Borough riparian protection guidelines for the most rapidly developing areas. right now the Borough has limited riparian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protections.</a:t>
            </a:r>
          </a:p>
          <a:p>
            <a:pPr marL="520865"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Work to stay ahead of the curve as much as we can with invasive species. </a:t>
            </a: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520865"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B883C6CE-C5BA-4B2E-941D-7E6503729E17}" type="slidenum">
              <a:rPr lang="en-US" smtClean="0"/>
              <a:t>8</a:t>
            </a:fld>
            <a:endParaRPr lang="en-US"/>
          </a:p>
        </p:txBody>
      </p:sp>
    </p:spTree>
    <p:extLst>
      <p:ext uri="{BB962C8B-B14F-4D97-AF65-F5344CB8AC3E}">
        <p14:creationId xmlns:p14="http://schemas.microsoft.com/office/powerpoint/2010/main" val="2855993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defTabSz="914350">
              <a:defRPr/>
            </a:pPr>
            <a:r>
              <a:rPr lang="en-US" b="1" dirty="0" smtClean="0">
                <a:ea typeface="Times New Roman"/>
                <a:cs typeface="Times New Roman"/>
              </a:rPr>
              <a:t>Slide 8: Conclusion: (25 sec)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So although a very quick overview, there is great work being done by partners and progress working toward goals of our strategic plan.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Our partnership and salmon habitat conservation in the Mat-Su is strong because of the competence and involvement of our partners. We are incredibly grateful for NFHP funding, and our regional coordinators from FWS, ADF&amp;G and NOAA. In particular to FWS and ADF&amp;G, thank you for the critical staff support!   Your field staff are involved with the partnerships on so many levels – science input, steering and sub committees, outreach assistance, symposium, site tour,.. and much more – not to mention so much of the strategic on-the-ground work that moves us forward. You are crucial to our success.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With more challenging fiscal times ahead I do hope agencies are able to continue engaging with FHP’s, and that you see us as a resource to meet overlapping goals, and perhaps salmon conservation goals you can’t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acheive</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alone.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Thank you!</a:t>
            </a:r>
            <a:endParaRPr lang="en-US" strike="sngStrike" dirty="0" smtClean="0">
              <a:ea typeface="Times New Roman"/>
              <a:cs typeface="Times New Roman"/>
            </a:endParaRPr>
          </a:p>
        </p:txBody>
      </p:sp>
      <p:sp>
        <p:nvSpPr>
          <p:cNvPr id="4" name="Slide Number Placeholder 3"/>
          <p:cNvSpPr>
            <a:spLocks noGrp="1"/>
          </p:cNvSpPr>
          <p:nvPr>
            <p:ph type="sldNum" sz="quarter" idx="10"/>
          </p:nvPr>
        </p:nvSpPr>
        <p:spPr/>
        <p:txBody>
          <a:bodyPr/>
          <a:lstStyle/>
          <a:p>
            <a:fld id="{4C02B304-F3F8-4ABB-B678-41FF6F93AA05}"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42003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4648208"/>
            <a:ext cx="7772400" cy="1470025"/>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2712736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4648208"/>
            <a:ext cx="7772400" cy="1470025"/>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059770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271C07FA-2A95-4B93-A0B9-DFEB93DE6F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2244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ACAB7400-9ADC-4E06-AF32-2FC36C59B0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4203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438404" y="1600208"/>
            <a:ext cx="3162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53104" y="1600208"/>
            <a:ext cx="3162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00AC5CB2-8D11-4935-8F18-C4F91BC562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99617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23BDA1A5-0B1C-469C-8E42-E052C5C456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6276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44CDFBC4-1102-41BE-9A6C-F68D96E540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906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58963C78-1777-4A30-B176-33DE721BF8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2039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49"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E89F92FB-C043-4C12-A982-18344699E3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9284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92C6125E-2B2C-44AF-8483-7ABFF66ABE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4925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8122FA2F-215B-4158-BD70-654D3B28F5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61785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72358" y="76208"/>
            <a:ext cx="1771651"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57401" y="76208"/>
            <a:ext cx="5162551"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61D85558-FEE0-43B2-AC44-DD55FBF53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7696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57400" y="76200"/>
            <a:ext cx="7086600" cy="1447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438404" y="1600208"/>
            <a:ext cx="31623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53104" y="1600208"/>
            <a:ext cx="31623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1A34AFC6-457D-42E0-BD6B-128259B0D0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77250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4648208"/>
            <a:ext cx="7772400" cy="1470025"/>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612148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271C07FA-2A95-4B93-A0B9-DFEB93DE6F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27516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ACAB7400-9ADC-4E06-AF32-2FC36C59B0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64218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438404" y="1600208"/>
            <a:ext cx="3162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53104" y="1600208"/>
            <a:ext cx="3162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00AC5CB2-8D11-4935-8F18-C4F91BC562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89535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23BDA1A5-0B1C-469C-8E42-E052C5C456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9110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44CDFBC4-1102-41BE-9A6C-F68D96E540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99485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58963C78-1777-4A30-B176-33DE721BF8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8969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49"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E89F92FB-C043-4C12-A982-18344699E3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13725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92C6125E-2B2C-44AF-8483-7ABFF66ABE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02413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8122FA2F-215B-4158-BD70-654D3B28F5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37196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72358" y="76208"/>
            <a:ext cx="1771651"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57401" y="76208"/>
            <a:ext cx="5162551"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61D85558-FEE0-43B2-AC44-DD55FBF53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96479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57400" y="76200"/>
            <a:ext cx="7086600" cy="1447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438404" y="1600208"/>
            <a:ext cx="31623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53104" y="1600208"/>
            <a:ext cx="31623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1A34AFC6-457D-42E0-BD6B-128259B0D0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8358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033" name="Rectangle 9"/>
          <p:cNvSpPr>
            <a:spLocks noChangeArrowheads="1"/>
          </p:cNvSpPr>
          <p:nvPr userDrawn="1"/>
        </p:nvSpPr>
        <p:spPr bwMode="auto">
          <a:xfrm>
            <a:off x="0" y="0"/>
            <a:ext cx="2057400" cy="6858000"/>
          </a:xfrm>
          <a:prstGeom prst="rect">
            <a:avLst/>
          </a:prstGeom>
          <a:solidFill>
            <a:srgbClr val="F9F5CB">
              <a:alpha val="60000"/>
            </a:srgbClr>
          </a:solidFill>
          <a:ln w="9525">
            <a:noFill/>
            <a:miter lim="800000"/>
            <a:headEnd/>
            <a:tailEnd/>
          </a:ln>
          <a:effectLst/>
        </p:spPr>
        <p:txBody>
          <a:bodyPr wrap="none" anchor="ctr"/>
          <a:lstStyle/>
          <a:p>
            <a:pPr fontAlgn="base">
              <a:spcBef>
                <a:spcPct val="50000"/>
              </a:spcBef>
              <a:spcAft>
                <a:spcPct val="0"/>
              </a:spcAft>
              <a:defRPr/>
            </a:pPr>
            <a:endParaRPr lang="en-US">
              <a:solidFill>
                <a:srgbClr val="000000"/>
              </a:solidFill>
              <a:latin typeface="Arial" charset="0"/>
            </a:endParaRPr>
          </a:p>
        </p:txBody>
      </p:sp>
      <p:sp>
        <p:nvSpPr>
          <p:cNvPr id="1027" name="Rectangle 2"/>
          <p:cNvSpPr>
            <a:spLocks noGrp="1" noChangeArrowheads="1"/>
          </p:cNvSpPr>
          <p:nvPr>
            <p:ph type="title"/>
          </p:nvPr>
        </p:nvSpPr>
        <p:spPr bwMode="auto">
          <a:xfrm>
            <a:off x="2057400" y="76200"/>
            <a:ext cx="7086600" cy="1447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2438400" y="1600208"/>
            <a:ext cx="6477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30" name="Rectangle 6"/>
          <p:cNvSpPr>
            <a:spLocks noGrp="1" noChangeArrowheads="1"/>
          </p:cNvSpPr>
          <p:nvPr>
            <p:ph type="sldNum" sz="quarter" idx="4"/>
          </p:nvPr>
        </p:nvSpPr>
        <p:spPr bwMode="auto">
          <a:xfrm>
            <a:off x="609600" y="6381750"/>
            <a:ext cx="7620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atin typeface="+mj-lt"/>
              </a:defRPr>
            </a:lvl1pPr>
          </a:lstStyle>
          <a:p>
            <a:pPr fontAlgn="base">
              <a:spcAft>
                <a:spcPct val="0"/>
              </a:spcAft>
              <a:defRPr/>
            </a:pPr>
            <a:fld id="{1CE6DEA0-5699-4DEB-AE5E-CA376D944860}" type="slidenum">
              <a:rPr lang="en-US">
                <a:solidFill>
                  <a:srgbClr val="000000"/>
                </a:solidFill>
              </a:rPr>
              <a:pPr fontAlgn="base">
                <a:spcAft>
                  <a:spcPct val="0"/>
                </a:spcAft>
                <a:defRPr/>
              </a:pPr>
              <a:t>‹#›</a:t>
            </a:fld>
            <a:endParaRPr lang="en-US">
              <a:solidFill>
                <a:srgbClr val="000000"/>
              </a:solidFill>
            </a:endParaRPr>
          </a:p>
        </p:txBody>
      </p:sp>
      <p:sp>
        <p:nvSpPr>
          <p:cNvPr id="1031" name="Line 7"/>
          <p:cNvSpPr>
            <a:spLocks noChangeShapeType="1"/>
          </p:cNvSpPr>
          <p:nvPr userDrawn="1"/>
        </p:nvSpPr>
        <p:spPr bwMode="auto">
          <a:xfrm>
            <a:off x="2819400" y="1371600"/>
            <a:ext cx="5486400" cy="0"/>
          </a:xfrm>
          <a:prstGeom prst="line">
            <a:avLst/>
          </a:prstGeom>
          <a:noFill/>
          <a:ln w="15875">
            <a:solidFill>
              <a:srgbClr val="808000"/>
            </a:solidFill>
            <a:round/>
            <a:headEnd/>
            <a:tailEnd/>
          </a:ln>
          <a:effectLst/>
        </p:spPr>
        <p:txBody>
          <a:bodyPr/>
          <a:lstStyle/>
          <a:p>
            <a:pPr fontAlgn="base">
              <a:spcBef>
                <a:spcPct val="50000"/>
              </a:spcBef>
              <a:spcAft>
                <a:spcPct val="0"/>
              </a:spcAft>
              <a:defRPr/>
            </a:pPr>
            <a:endParaRPr lang="en-US">
              <a:solidFill>
                <a:srgbClr val="000000"/>
              </a:solidFill>
              <a:latin typeface="Arial" charset="0"/>
            </a:endParaRPr>
          </a:p>
        </p:txBody>
      </p:sp>
      <p:pic>
        <p:nvPicPr>
          <p:cNvPr id="2" name="Picture 8" descr="MSlogo1_w_border"/>
          <p:cNvPicPr preferRelativeResize="0">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0" y="20639"/>
            <a:ext cx="2057400" cy="1176337"/>
          </a:xfrm>
          <a:prstGeom prst="rect">
            <a:avLst/>
          </a:prstGeom>
          <a:noFill/>
          <a:ln w="9525">
            <a:noFill/>
            <a:miter lim="800000"/>
            <a:headEnd/>
            <a:tailEnd/>
          </a:ln>
        </p:spPr>
      </p:pic>
    </p:spTree>
    <p:extLst>
      <p:ext uri="{BB962C8B-B14F-4D97-AF65-F5344CB8AC3E}">
        <p14:creationId xmlns:p14="http://schemas.microsoft.com/office/powerpoint/2010/main" val="4243347666"/>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rtl="0" eaLnBrk="0" fontAlgn="base" hangingPunct="0">
        <a:spcBef>
          <a:spcPct val="0"/>
        </a:spcBef>
        <a:spcAft>
          <a:spcPct val="0"/>
        </a:spcAft>
        <a:defRPr sz="3600">
          <a:solidFill>
            <a:schemeClr val="accent2"/>
          </a:solidFill>
          <a:latin typeface="+mj-lt"/>
          <a:ea typeface="+mj-ea"/>
          <a:cs typeface="+mj-cs"/>
        </a:defRPr>
      </a:lvl1pPr>
      <a:lvl2pPr algn="ctr" rtl="0" eaLnBrk="0" fontAlgn="base" hangingPunct="0">
        <a:spcBef>
          <a:spcPct val="0"/>
        </a:spcBef>
        <a:spcAft>
          <a:spcPct val="0"/>
        </a:spcAft>
        <a:defRPr sz="3600">
          <a:solidFill>
            <a:schemeClr val="accent2"/>
          </a:solidFill>
          <a:latin typeface="Tahoma" pitchFamily="34" charset="0"/>
        </a:defRPr>
      </a:lvl2pPr>
      <a:lvl3pPr algn="ctr" rtl="0" eaLnBrk="0" fontAlgn="base" hangingPunct="0">
        <a:spcBef>
          <a:spcPct val="0"/>
        </a:spcBef>
        <a:spcAft>
          <a:spcPct val="0"/>
        </a:spcAft>
        <a:defRPr sz="3600">
          <a:solidFill>
            <a:schemeClr val="accent2"/>
          </a:solidFill>
          <a:latin typeface="Tahoma" pitchFamily="34" charset="0"/>
        </a:defRPr>
      </a:lvl3pPr>
      <a:lvl4pPr algn="ctr" rtl="0" eaLnBrk="0" fontAlgn="base" hangingPunct="0">
        <a:spcBef>
          <a:spcPct val="0"/>
        </a:spcBef>
        <a:spcAft>
          <a:spcPct val="0"/>
        </a:spcAft>
        <a:defRPr sz="3600">
          <a:solidFill>
            <a:schemeClr val="accent2"/>
          </a:solidFill>
          <a:latin typeface="Tahoma" pitchFamily="34" charset="0"/>
        </a:defRPr>
      </a:lvl4pPr>
      <a:lvl5pPr algn="ctr" rtl="0" eaLnBrk="0" fontAlgn="base" hangingPunct="0">
        <a:spcBef>
          <a:spcPct val="0"/>
        </a:spcBef>
        <a:spcAft>
          <a:spcPct val="0"/>
        </a:spcAft>
        <a:defRPr sz="3600">
          <a:solidFill>
            <a:schemeClr val="accent2"/>
          </a:solidFill>
          <a:latin typeface="Tahoma" pitchFamily="34" charset="0"/>
        </a:defRPr>
      </a:lvl5pPr>
      <a:lvl6pPr marL="457200" algn="ctr" rtl="0" fontAlgn="base">
        <a:spcBef>
          <a:spcPct val="0"/>
        </a:spcBef>
        <a:spcAft>
          <a:spcPct val="0"/>
        </a:spcAft>
        <a:defRPr sz="3600">
          <a:solidFill>
            <a:schemeClr val="accent2"/>
          </a:solidFill>
          <a:latin typeface="Tahoma" pitchFamily="34" charset="0"/>
        </a:defRPr>
      </a:lvl6pPr>
      <a:lvl7pPr marL="914400" algn="ctr" rtl="0" fontAlgn="base">
        <a:spcBef>
          <a:spcPct val="0"/>
        </a:spcBef>
        <a:spcAft>
          <a:spcPct val="0"/>
        </a:spcAft>
        <a:defRPr sz="3600">
          <a:solidFill>
            <a:schemeClr val="accent2"/>
          </a:solidFill>
          <a:latin typeface="Tahoma" pitchFamily="34" charset="0"/>
        </a:defRPr>
      </a:lvl7pPr>
      <a:lvl8pPr marL="1371600" algn="ctr" rtl="0" fontAlgn="base">
        <a:spcBef>
          <a:spcPct val="0"/>
        </a:spcBef>
        <a:spcAft>
          <a:spcPct val="0"/>
        </a:spcAft>
        <a:defRPr sz="3600">
          <a:solidFill>
            <a:schemeClr val="accent2"/>
          </a:solidFill>
          <a:latin typeface="Tahoma" pitchFamily="34" charset="0"/>
        </a:defRPr>
      </a:lvl8pPr>
      <a:lvl9pPr marL="1828800" algn="ctr" rtl="0" fontAlgn="base">
        <a:spcBef>
          <a:spcPct val="0"/>
        </a:spcBef>
        <a:spcAft>
          <a:spcPct val="0"/>
        </a:spcAft>
        <a:defRPr sz="3600">
          <a:solidFill>
            <a:schemeClr val="accent2"/>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033" name="Rectangle 9"/>
          <p:cNvSpPr>
            <a:spLocks noChangeArrowheads="1"/>
          </p:cNvSpPr>
          <p:nvPr userDrawn="1"/>
        </p:nvSpPr>
        <p:spPr bwMode="auto">
          <a:xfrm>
            <a:off x="0" y="0"/>
            <a:ext cx="2057400" cy="6858000"/>
          </a:xfrm>
          <a:prstGeom prst="rect">
            <a:avLst/>
          </a:prstGeom>
          <a:solidFill>
            <a:srgbClr val="F9F5CB">
              <a:alpha val="60000"/>
            </a:srgbClr>
          </a:solidFill>
          <a:ln w="9525">
            <a:noFill/>
            <a:miter lim="800000"/>
            <a:headEnd/>
            <a:tailEnd/>
          </a:ln>
          <a:effectLst/>
        </p:spPr>
        <p:txBody>
          <a:bodyPr wrap="none" anchor="ctr"/>
          <a:lstStyle/>
          <a:p>
            <a:pPr fontAlgn="base">
              <a:spcBef>
                <a:spcPct val="50000"/>
              </a:spcBef>
              <a:spcAft>
                <a:spcPct val="0"/>
              </a:spcAft>
              <a:defRPr/>
            </a:pPr>
            <a:endParaRPr lang="en-US">
              <a:solidFill>
                <a:srgbClr val="000000"/>
              </a:solidFill>
              <a:latin typeface="Arial" charset="0"/>
            </a:endParaRPr>
          </a:p>
        </p:txBody>
      </p:sp>
      <p:sp>
        <p:nvSpPr>
          <p:cNvPr id="1027" name="Rectangle 2"/>
          <p:cNvSpPr>
            <a:spLocks noGrp="1" noChangeArrowheads="1"/>
          </p:cNvSpPr>
          <p:nvPr>
            <p:ph type="title"/>
          </p:nvPr>
        </p:nvSpPr>
        <p:spPr bwMode="auto">
          <a:xfrm>
            <a:off x="2057400" y="76200"/>
            <a:ext cx="7086600" cy="1447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2438400" y="1600208"/>
            <a:ext cx="6477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30" name="Rectangle 6"/>
          <p:cNvSpPr>
            <a:spLocks noGrp="1" noChangeArrowheads="1"/>
          </p:cNvSpPr>
          <p:nvPr>
            <p:ph type="sldNum" sz="quarter" idx="4"/>
          </p:nvPr>
        </p:nvSpPr>
        <p:spPr bwMode="auto">
          <a:xfrm>
            <a:off x="609600" y="6381750"/>
            <a:ext cx="7620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atin typeface="+mj-lt"/>
              </a:defRPr>
            </a:lvl1pPr>
          </a:lstStyle>
          <a:p>
            <a:pPr fontAlgn="base">
              <a:spcAft>
                <a:spcPct val="0"/>
              </a:spcAft>
              <a:defRPr/>
            </a:pPr>
            <a:fld id="{1CE6DEA0-5699-4DEB-AE5E-CA376D944860}" type="slidenum">
              <a:rPr lang="en-US">
                <a:solidFill>
                  <a:srgbClr val="000000"/>
                </a:solidFill>
              </a:rPr>
              <a:pPr fontAlgn="base">
                <a:spcAft>
                  <a:spcPct val="0"/>
                </a:spcAft>
                <a:defRPr/>
              </a:pPr>
              <a:t>‹#›</a:t>
            </a:fld>
            <a:endParaRPr lang="en-US">
              <a:solidFill>
                <a:srgbClr val="000000"/>
              </a:solidFill>
            </a:endParaRPr>
          </a:p>
        </p:txBody>
      </p:sp>
      <p:sp>
        <p:nvSpPr>
          <p:cNvPr id="1031" name="Line 7"/>
          <p:cNvSpPr>
            <a:spLocks noChangeShapeType="1"/>
          </p:cNvSpPr>
          <p:nvPr userDrawn="1"/>
        </p:nvSpPr>
        <p:spPr bwMode="auto">
          <a:xfrm>
            <a:off x="2819400" y="1371600"/>
            <a:ext cx="5486400" cy="0"/>
          </a:xfrm>
          <a:prstGeom prst="line">
            <a:avLst/>
          </a:prstGeom>
          <a:noFill/>
          <a:ln w="15875">
            <a:solidFill>
              <a:srgbClr val="808000"/>
            </a:solidFill>
            <a:round/>
            <a:headEnd/>
            <a:tailEnd/>
          </a:ln>
          <a:effectLst/>
        </p:spPr>
        <p:txBody>
          <a:bodyPr/>
          <a:lstStyle/>
          <a:p>
            <a:pPr fontAlgn="base">
              <a:spcBef>
                <a:spcPct val="50000"/>
              </a:spcBef>
              <a:spcAft>
                <a:spcPct val="0"/>
              </a:spcAft>
              <a:defRPr/>
            </a:pPr>
            <a:endParaRPr lang="en-US">
              <a:solidFill>
                <a:srgbClr val="000000"/>
              </a:solidFill>
              <a:latin typeface="Arial" charset="0"/>
            </a:endParaRPr>
          </a:p>
        </p:txBody>
      </p:sp>
      <p:pic>
        <p:nvPicPr>
          <p:cNvPr id="2" name="Picture 8" descr="MSlogo1_w_border"/>
          <p:cNvPicPr preferRelativeResize="0">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0" y="20639"/>
            <a:ext cx="2057400" cy="1176337"/>
          </a:xfrm>
          <a:prstGeom prst="rect">
            <a:avLst/>
          </a:prstGeom>
          <a:noFill/>
          <a:ln w="9525">
            <a:noFill/>
            <a:miter lim="800000"/>
            <a:headEnd/>
            <a:tailEnd/>
          </a:ln>
        </p:spPr>
      </p:pic>
    </p:spTree>
    <p:extLst>
      <p:ext uri="{BB962C8B-B14F-4D97-AF65-F5344CB8AC3E}">
        <p14:creationId xmlns:p14="http://schemas.microsoft.com/office/powerpoint/2010/main" val="259273129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rtl="0" eaLnBrk="0" fontAlgn="base" hangingPunct="0">
        <a:spcBef>
          <a:spcPct val="0"/>
        </a:spcBef>
        <a:spcAft>
          <a:spcPct val="0"/>
        </a:spcAft>
        <a:defRPr sz="3600">
          <a:solidFill>
            <a:schemeClr val="accent2"/>
          </a:solidFill>
          <a:latin typeface="+mj-lt"/>
          <a:ea typeface="+mj-ea"/>
          <a:cs typeface="+mj-cs"/>
        </a:defRPr>
      </a:lvl1pPr>
      <a:lvl2pPr algn="ctr" rtl="0" eaLnBrk="0" fontAlgn="base" hangingPunct="0">
        <a:spcBef>
          <a:spcPct val="0"/>
        </a:spcBef>
        <a:spcAft>
          <a:spcPct val="0"/>
        </a:spcAft>
        <a:defRPr sz="3600">
          <a:solidFill>
            <a:schemeClr val="accent2"/>
          </a:solidFill>
          <a:latin typeface="Tahoma" pitchFamily="34" charset="0"/>
        </a:defRPr>
      </a:lvl2pPr>
      <a:lvl3pPr algn="ctr" rtl="0" eaLnBrk="0" fontAlgn="base" hangingPunct="0">
        <a:spcBef>
          <a:spcPct val="0"/>
        </a:spcBef>
        <a:spcAft>
          <a:spcPct val="0"/>
        </a:spcAft>
        <a:defRPr sz="3600">
          <a:solidFill>
            <a:schemeClr val="accent2"/>
          </a:solidFill>
          <a:latin typeface="Tahoma" pitchFamily="34" charset="0"/>
        </a:defRPr>
      </a:lvl3pPr>
      <a:lvl4pPr algn="ctr" rtl="0" eaLnBrk="0" fontAlgn="base" hangingPunct="0">
        <a:spcBef>
          <a:spcPct val="0"/>
        </a:spcBef>
        <a:spcAft>
          <a:spcPct val="0"/>
        </a:spcAft>
        <a:defRPr sz="3600">
          <a:solidFill>
            <a:schemeClr val="accent2"/>
          </a:solidFill>
          <a:latin typeface="Tahoma" pitchFamily="34" charset="0"/>
        </a:defRPr>
      </a:lvl4pPr>
      <a:lvl5pPr algn="ctr" rtl="0" eaLnBrk="0" fontAlgn="base" hangingPunct="0">
        <a:spcBef>
          <a:spcPct val="0"/>
        </a:spcBef>
        <a:spcAft>
          <a:spcPct val="0"/>
        </a:spcAft>
        <a:defRPr sz="3600">
          <a:solidFill>
            <a:schemeClr val="accent2"/>
          </a:solidFill>
          <a:latin typeface="Tahoma" pitchFamily="34" charset="0"/>
        </a:defRPr>
      </a:lvl5pPr>
      <a:lvl6pPr marL="457200" algn="ctr" rtl="0" fontAlgn="base">
        <a:spcBef>
          <a:spcPct val="0"/>
        </a:spcBef>
        <a:spcAft>
          <a:spcPct val="0"/>
        </a:spcAft>
        <a:defRPr sz="3600">
          <a:solidFill>
            <a:schemeClr val="accent2"/>
          </a:solidFill>
          <a:latin typeface="Tahoma" pitchFamily="34" charset="0"/>
        </a:defRPr>
      </a:lvl6pPr>
      <a:lvl7pPr marL="914400" algn="ctr" rtl="0" fontAlgn="base">
        <a:spcBef>
          <a:spcPct val="0"/>
        </a:spcBef>
        <a:spcAft>
          <a:spcPct val="0"/>
        </a:spcAft>
        <a:defRPr sz="3600">
          <a:solidFill>
            <a:schemeClr val="accent2"/>
          </a:solidFill>
          <a:latin typeface="Tahoma" pitchFamily="34" charset="0"/>
        </a:defRPr>
      </a:lvl7pPr>
      <a:lvl8pPr marL="1371600" algn="ctr" rtl="0" fontAlgn="base">
        <a:spcBef>
          <a:spcPct val="0"/>
        </a:spcBef>
        <a:spcAft>
          <a:spcPct val="0"/>
        </a:spcAft>
        <a:defRPr sz="3600">
          <a:solidFill>
            <a:schemeClr val="accent2"/>
          </a:solidFill>
          <a:latin typeface="Tahoma" pitchFamily="34" charset="0"/>
        </a:defRPr>
      </a:lvl8pPr>
      <a:lvl9pPr marL="1828800" algn="ctr" rtl="0" fontAlgn="base">
        <a:spcBef>
          <a:spcPct val="0"/>
        </a:spcBef>
        <a:spcAft>
          <a:spcPct val="0"/>
        </a:spcAft>
        <a:defRPr sz="3600">
          <a:solidFill>
            <a:schemeClr val="accent2"/>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6.jpeg"/><Relationship Id="rId5" Type="http://schemas.openxmlformats.org/officeDocument/2006/relationships/image" Target="../media/image5.jp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19.jpe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38.png"/><Relationship Id="rId5" Type="http://schemas.openxmlformats.org/officeDocument/2006/relationships/hyperlink" Target="mailto:Matsusalmon@tnc.org" TargetMode="External"/><Relationship Id="rId4" Type="http://schemas.openxmlformats.org/officeDocument/2006/relationships/hyperlink" Target="http://www.matsusalmon.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4854583"/>
            <a:ext cx="7772400" cy="1470025"/>
          </a:xfrm>
        </p:spPr>
        <p:txBody>
          <a:bodyPr/>
          <a:lstStyle/>
          <a:p>
            <a:pPr eaLnBrk="1" hangingPunct="1"/>
            <a:r>
              <a:rPr lang="en-US" dirty="0" smtClean="0"/>
              <a:t>Matanuska-Susitna Basin</a:t>
            </a:r>
            <a:br>
              <a:rPr lang="en-US" dirty="0" smtClean="0"/>
            </a:br>
            <a:r>
              <a:rPr lang="en-US" dirty="0" smtClean="0"/>
              <a:t>Salmon Habitat Partnership</a:t>
            </a:r>
          </a:p>
        </p:txBody>
      </p:sp>
      <p:sp>
        <p:nvSpPr>
          <p:cNvPr id="3075" name="Text Box 4"/>
          <p:cNvSpPr txBox="1">
            <a:spLocks noChangeArrowheads="1"/>
          </p:cNvSpPr>
          <p:nvPr/>
        </p:nvSpPr>
        <p:spPr bwMode="auto">
          <a:xfrm>
            <a:off x="3657600" y="2819400"/>
            <a:ext cx="1828800" cy="923330"/>
          </a:xfrm>
          <a:prstGeom prst="rect">
            <a:avLst/>
          </a:prstGeom>
          <a:noFill/>
          <a:ln w="9525">
            <a:noFill/>
            <a:miter lim="800000"/>
            <a:headEnd/>
            <a:tailEnd/>
          </a:ln>
        </p:spPr>
        <p:txBody>
          <a:bodyPr>
            <a:spAutoFit/>
          </a:bodyPr>
          <a:lstStyle/>
          <a:p>
            <a:pPr fontAlgn="base">
              <a:spcBef>
                <a:spcPct val="50000"/>
              </a:spcBef>
              <a:spcAft>
                <a:spcPct val="0"/>
              </a:spcAft>
            </a:pPr>
            <a:r>
              <a:rPr lang="en-US">
                <a:solidFill>
                  <a:srgbClr val="000000"/>
                </a:solidFill>
                <a:latin typeface="Arial" charset="0"/>
              </a:rPr>
              <a:t>Red plane photo from brochure cover</a:t>
            </a:r>
          </a:p>
        </p:txBody>
      </p:sp>
      <p:pic>
        <p:nvPicPr>
          <p:cNvPr id="3076" name="Picture 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659" y="-3269055"/>
            <a:ext cx="9132681" cy="12176909"/>
          </a:xfrm>
          <a:prstGeom prst="rect">
            <a:avLst/>
          </a:prstGeom>
          <a:noFill/>
          <a:ln w="9525" algn="ctr">
            <a:noFill/>
            <a:miter lim="800000"/>
            <a:headEnd/>
            <a:tailEnd/>
          </a:ln>
        </p:spPr>
      </p:pic>
      <p:sp>
        <p:nvSpPr>
          <p:cNvPr id="3077" name="Text Box 7"/>
          <p:cNvSpPr txBox="1">
            <a:spLocks noChangeArrowheads="1"/>
          </p:cNvSpPr>
          <p:nvPr/>
        </p:nvSpPr>
        <p:spPr bwMode="auto">
          <a:xfrm>
            <a:off x="-152400" y="5638808"/>
            <a:ext cx="9296400" cy="1384995"/>
          </a:xfrm>
          <a:prstGeom prst="rect">
            <a:avLst/>
          </a:prstGeom>
          <a:solidFill>
            <a:srgbClr val="002060"/>
          </a:solidFill>
          <a:ln w="9525" algn="ctr">
            <a:noFill/>
            <a:miter lim="800000"/>
            <a:headEnd/>
            <a:tailEnd/>
          </a:ln>
        </p:spPr>
        <p:txBody>
          <a:bodyPr wrap="square" tIns="91440" bIns="182880">
            <a:spAutoFit/>
          </a:bodyPr>
          <a:lstStyle/>
          <a:p>
            <a:pPr algn="r" fontAlgn="base">
              <a:spcBef>
                <a:spcPct val="50000"/>
              </a:spcBef>
              <a:spcAft>
                <a:spcPct val="0"/>
              </a:spcAft>
              <a:defRPr/>
            </a:pPr>
            <a:r>
              <a:rPr lang="en-US" i="1" dirty="0" smtClean="0">
                <a:solidFill>
                  <a:srgbClr val="FFFFFF"/>
                </a:solidFill>
                <a:latin typeface="Trebuchet MS" pitchFamily="34" charset="0"/>
              </a:rPr>
              <a:t>Jessica Speed, Mat-Su Salmon Habitat Partnership</a:t>
            </a:r>
          </a:p>
          <a:p>
            <a:pPr algn="r" fontAlgn="base">
              <a:spcBef>
                <a:spcPct val="50000"/>
              </a:spcBef>
              <a:spcAft>
                <a:spcPct val="0"/>
              </a:spcAft>
              <a:defRPr/>
            </a:pPr>
            <a:r>
              <a:rPr lang="en-US" i="1" dirty="0" smtClean="0">
                <a:solidFill>
                  <a:srgbClr val="FFFFFF"/>
                </a:solidFill>
                <a:latin typeface="Trebuchet MS" pitchFamily="34" charset="0"/>
              </a:rPr>
              <a:t>February </a:t>
            </a:r>
            <a:r>
              <a:rPr lang="en-US" i="1" dirty="0">
                <a:solidFill>
                  <a:srgbClr val="FFFFFF"/>
                </a:solidFill>
                <a:latin typeface="Trebuchet MS" pitchFamily="34" charset="0"/>
              </a:rPr>
              <a:t>9</a:t>
            </a:r>
            <a:r>
              <a:rPr lang="en-US" i="1" dirty="0" smtClean="0">
                <a:solidFill>
                  <a:srgbClr val="FFFFFF"/>
                </a:solidFill>
                <a:latin typeface="Trebuchet MS" pitchFamily="34" charset="0"/>
              </a:rPr>
              <a:t>th</a:t>
            </a:r>
            <a:r>
              <a:rPr lang="en-US" i="1" dirty="0" smtClean="0">
                <a:solidFill>
                  <a:srgbClr val="FFFFFF"/>
                </a:solidFill>
                <a:latin typeface="Trebuchet MS" pitchFamily="34" charset="0"/>
              </a:rPr>
              <a:t>, 2016 ~ All Alaska Fish Habitat Partnership Meeting</a:t>
            </a:r>
          </a:p>
          <a:p>
            <a:pPr algn="r" fontAlgn="base">
              <a:spcBef>
                <a:spcPct val="50000"/>
              </a:spcBef>
              <a:spcAft>
                <a:spcPct val="0"/>
              </a:spcAft>
              <a:defRPr/>
            </a:pPr>
            <a:r>
              <a:rPr lang="en-US" i="1" dirty="0" smtClean="0">
                <a:solidFill>
                  <a:srgbClr val="FFFFFF"/>
                </a:solidFill>
                <a:latin typeface="Trebuchet MS" pitchFamily="34" charset="0"/>
              </a:rPr>
              <a:t>Anchorage, Alaska </a:t>
            </a:r>
          </a:p>
        </p:txBody>
      </p:sp>
      <p:sp>
        <p:nvSpPr>
          <p:cNvPr id="2" name="TextBox 1"/>
          <p:cNvSpPr txBox="1"/>
          <p:nvPr/>
        </p:nvSpPr>
        <p:spPr>
          <a:xfrm>
            <a:off x="304800" y="1258431"/>
            <a:ext cx="8229600" cy="1323439"/>
          </a:xfrm>
          <a:prstGeom prst="rect">
            <a:avLst/>
          </a:prstGeom>
          <a:noFill/>
        </p:spPr>
        <p:txBody>
          <a:bodyPr wrap="square" rtlCol="0">
            <a:spAutoFit/>
          </a:bodyPr>
          <a:lstStyle/>
          <a:p>
            <a:pPr algn="ctr" fontAlgn="base">
              <a:spcBef>
                <a:spcPct val="50000"/>
              </a:spcBef>
              <a:spcAft>
                <a:spcPct val="0"/>
              </a:spcAft>
            </a:pPr>
            <a:r>
              <a:rPr lang="en-US" sz="4000" b="1" dirty="0" smtClean="0">
                <a:solidFill>
                  <a:srgbClr val="FFFFFF"/>
                </a:solidFill>
                <a:effectLst>
                  <a:outerShdw blurRad="38100" dist="38100" dir="2700000" algn="tl">
                    <a:srgbClr val="000000">
                      <a:alpha val="43137"/>
                    </a:srgbClr>
                  </a:outerShdw>
                </a:effectLst>
                <a:latin typeface="Arial" charset="0"/>
              </a:rPr>
              <a:t>Mat-Su </a:t>
            </a:r>
            <a:r>
              <a:rPr lang="en-US" sz="4000" b="1" dirty="0">
                <a:solidFill>
                  <a:srgbClr val="FFFFFF"/>
                </a:solidFill>
                <a:effectLst>
                  <a:outerShdw blurRad="38100" dist="38100" dir="2700000" algn="tl">
                    <a:srgbClr val="000000">
                      <a:alpha val="43137"/>
                    </a:srgbClr>
                  </a:outerShdw>
                </a:effectLst>
                <a:latin typeface="Arial" charset="0"/>
              </a:rPr>
              <a:t>Basin Salmon Habitat Partnership </a:t>
            </a:r>
            <a:endParaRPr lang="en-US" sz="4000" b="1" dirty="0" smtClean="0">
              <a:solidFill>
                <a:srgbClr val="FFFFFF"/>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35706313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1402601"/>
            <a:ext cx="2104838" cy="3733800"/>
          </a:xfrm>
          <a:prstGeom prst="rect">
            <a:avLst/>
          </a:prstGeom>
        </p:spPr>
      </p:pic>
      <p:sp>
        <p:nvSpPr>
          <p:cNvPr id="2" name="Title 1"/>
          <p:cNvSpPr>
            <a:spLocks noGrp="1"/>
          </p:cNvSpPr>
          <p:nvPr>
            <p:ph type="ctrTitle"/>
          </p:nvPr>
        </p:nvSpPr>
        <p:spPr/>
        <p:txBody>
          <a:bodyPr/>
          <a:lstStyle/>
          <a:p>
            <a:endParaRPr lang="en-US" dirty="0"/>
          </a:p>
        </p:txBody>
      </p:sp>
      <p:sp>
        <p:nvSpPr>
          <p:cNvPr id="4" name="Rectangle 3"/>
          <p:cNvSpPr/>
          <p:nvPr/>
        </p:nvSpPr>
        <p:spPr>
          <a:xfrm>
            <a:off x="-21771" y="1257233"/>
            <a:ext cx="3352800" cy="5632311"/>
          </a:xfrm>
          <a:prstGeom prst="rect">
            <a:avLst/>
          </a:prstGeom>
          <a:solidFill>
            <a:schemeClr val="accent6">
              <a:lumMod val="50000"/>
            </a:schemeClr>
          </a:solidFill>
        </p:spPr>
        <p:txBody>
          <a:bodyPr wrap="square">
            <a:spAutoFit/>
          </a:bodyPr>
          <a:lstStyle/>
          <a:p>
            <a:endParaRPr lang="en-US" dirty="0" smtClean="0">
              <a:solidFill>
                <a:srgbClr val="FFFFFF"/>
              </a:solidFill>
            </a:endParaRPr>
          </a:p>
          <a:p>
            <a:endParaRPr lang="en-US" dirty="0">
              <a:solidFill>
                <a:srgbClr val="FFFFFF"/>
              </a:solidFill>
            </a:endParaRPr>
          </a:p>
          <a:p>
            <a:endParaRPr lang="en-US" dirty="0" smtClean="0">
              <a:solidFill>
                <a:srgbClr val="FFFFFF"/>
              </a:solidFill>
            </a:endParaRPr>
          </a:p>
          <a:p>
            <a:pPr algn="ctr"/>
            <a:endParaRPr lang="en-US" dirty="0" smtClean="0">
              <a:solidFill>
                <a:srgbClr val="FFFFFF"/>
              </a:solidFill>
            </a:endParaRPr>
          </a:p>
          <a:p>
            <a:pPr algn="ctr"/>
            <a:r>
              <a:rPr lang="en-US" dirty="0" smtClean="0">
                <a:solidFill>
                  <a:srgbClr val="FFFFFF"/>
                </a:solidFill>
              </a:rPr>
              <a:t>Together </a:t>
            </a:r>
            <a:r>
              <a:rPr lang="en-US" dirty="0">
                <a:solidFill>
                  <a:srgbClr val="FFFFFF"/>
                </a:solidFill>
              </a:rPr>
              <a:t>the </a:t>
            </a:r>
            <a:endParaRPr lang="en-US" dirty="0" smtClean="0">
              <a:solidFill>
                <a:srgbClr val="FFFFFF"/>
              </a:solidFill>
            </a:endParaRPr>
          </a:p>
          <a:p>
            <a:pPr algn="ctr"/>
            <a:r>
              <a:rPr lang="en-US" dirty="0" smtClean="0">
                <a:solidFill>
                  <a:srgbClr val="FFFFFF"/>
                </a:solidFill>
              </a:rPr>
              <a:t>Matanuska </a:t>
            </a:r>
            <a:r>
              <a:rPr lang="en-US" dirty="0">
                <a:solidFill>
                  <a:srgbClr val="FFFFFF"/>
                </a:solidFill>
              </a:rPr>
              <a:t>&amp; Susitna </a:t>
            </a:r>
            <a:r>
              <a:rPr lang="en-US" dirty="0" smtClean="0">
                <a:solidFill>
                  <a:srgbClr val="FFFFFF"/>
                </a:solidFill>
              </a:rPr>
              <a:t>watersheds </a:t>
            </a:r>
            <a:r>
              <a:rPr lang="en-US" dirty="0">
                <a:solidFill>
                  <a:srgbClr val="FFFFFF"/>
                </a:solidFill>
              </a:rPr>
              <a:t>total over 25,000 square </a:t>
            </a:r>
            <a:r>
              <a:rPr lang="en-US" dirty="0" smtClean="0">
                <a:solidFill>
                  <a:srgbClr val="FFFFFF"/>
                </a:solidFill>
              </a:rPr>
              <a:t>miles</a:t>
            </a:r>
          </a:p>
          <a:p>
            <a:endParaRPr lang="en-US" dirty="0" smtClean="0">
              <a:solidFill>
                <a:srgbClr val="FFFFFF"/>
              </a:solidFill>
            </a:endParaRPr>
          </a:p>
          <a:p>
            <a:endParaRPr lang="en-US" dirty="0">
              <a:solidFill>
                <a:srgbClr val="FFFFFF"/>
              </a:solidFill>
            </a:endParaRPr>
          </a:p>
          <a:p>
            <a:endParaRPr lang="en-US" dirty="0" smtClean="0">
              <a:solidFill>
                <a:srgbClr val="FFFFFF"/>
              </a:solidFill>
            </a:endParaRPr>
          </a:p>
          <a:p>
            <a:endParaRPr lang="en-US" dirty="0">
              <a:solidFill>
                <a:srgbClr val="FFFFFF"/>
              </a:solidFill>
            </a:endParaRPr>
          </a:p>
          <a:p>
            <a:endParaRPr lang="en-US" dirty="0" smtClean="0">
              <a:solidFill>
                <a:srgbClr val="FFFFFF"/>
              </a:solidFill>
            </a:endParaRPr>
          </a:p>
          <a:p>
            <a:endParaRPr lang="en-US" dirty="0">
              <a:solidFill>
                <a:srgbClr val="FFFFFF"/>
              </a:solidFill>
            </a:endParaRPr>
          </a:p>
          <a:p>
            <a:endParaRPr lang="en-US" dirty="0" smtClean="0">
              <a:solidFill>
                <a:srgbClr val="FFFFFF"/>
              </a:solidFill>
            </a:endParaRPr>
          </a:p>
          <a:p>
            <a:endParaRPr lang="en-US" dirty="0">
              <a:solidFill>
                <a:srgbClr val="FFFFFF"/>
              </a:solidFill>
            </a:endParaRPr>
          </a:p>
          <a:p>
            <a:endParaRPr lang="en-US" dirty="0" smtClean="0">
              <a:solidFill>
                <a:srgbClr val="FFFFFF"/>
              </a:solidFill>
            </a:endParaRPr>
          </a:p>
          <a:p>
            <a:endParaRPr lang="en-US" dirty="0">
              <a:solidFill>
                <a:srgbClr val="FFFFFF"/>
              </a:solidFill>
            </a:endParaRPr>
          </a:p>
          <a:p>
            <a:endParaRPr lang="en-US" dirty="0" smtClean="0">
              <a:solidFill>
                <a:srgbClr val="FFFFFF"/>
              </a:solidFill>
            </a:endParaRPr>
          </a:p>
          <a:p>
            <a:endParaRPr lang="en-US" dirty="0">
              <a:solidFill>
                <a:srgbClr val="FFFFFF"/>
              </a:solidFill>
            </a:endParaRPr>
          </a:p>
          <a:p>
            <a:endParaRPr lang="en-US" dirty="0">
              <a:solidFill>
                <a:srgbClr val="FFFFFF"/>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0" y="-16924"/>
            <a:ext cx="2306776" cy="344592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 y="2846056"/>
            <a:ext cx="5349258" cy="4011944"/>
          </a:xfrm>
          <a:prstGeom prst="rect">
            <a:avLst/>
          </a:prstGeom>
        </p:spPr>
      </p:pic>
      <p:sp>
        <p:nvSpPr>
          <p:cNvPr id="9" name="TextBox 8"/>
          <p:cNvSpPr txBox="1"/>
          <p:nvPr/>
        </p:nvSpPr>
        <p:spPr>
          <a:xfrm>
            <a:off x="2057400" y="228599"/>
            <a:ext cx="4838700" cy="707886"/>
          </a:xfrm>
          <a:prstGeom prst="rect">
            <a:avLst/>
          </a:prstGeom>
          <a:noFill/>
        </p:spPr>
        <p:txBody>
          <a:bodyPr wrap="square" rtlCol="0">
            <a:spAutoFit/>
          </a:bodyPr>
          <a:lstStyle/>
          <a:p>
            <a:r>
              <a:rPr lang="en-US" sz="2000" b="1" dirty="0" smtClean="0"/>
              <a:t>Thriving Fish, Healthy Habitats &amp; Vibrant Communities Can Co-exist in the Mat-Su</a:t>
            </a:r>
            <a:endParaRPr lang="en-US" sz="2000" b="1" dirty="0"/>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0" y="3429000"/>
            <a:ext cx="5781735" cy="4336301"/>
          </a:xfrm>
          <a:prstGeom prst="rect">
            <a:avLst/>
          </a:prstGeom>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219200"/>
            <a:ext cx="6948010" cy="2671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C:\Users\jspeed\Pictures\Symposium presentation 2015\20130719_081407.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24250" y="3890473"/>
            <a:ext cx="2343150" cy="3124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4411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4" name="Rectangle 3"/>
          <p:cNvSpPr/>
          <p:nvPr/>
        </p:nvSpPr>
        <p:spPr>
          <a:xfrm>
            <a:off x="0" y="1219201"/>
            <a:ext cx="3238484" cy="5632311"/>
          </a:xfrm>
          <a:prstGeom prst="rect">
            <a:avLst/>
          </a:prstGeom>
          <a:solidFill>
            <a:schemeClr val="accent6">
              <a:lumMod val="50000"/>
            </a:schemeClr>
          </a:solidFill>
        </p:spPr>
        <p:txBody>
          <a:bodyPr wrap="square">
            <a:spAutoFit/>
          </a:bodyPr>
          <a:lstStyle/>
          <a:p>
            <a:endParaRPr lang="en-US" dirty="0" smtClean="0">
              <a:solidFill>
                <a:srgbClr val="FFFFFF"/>
              </a:solidFill>
            </a:endParaRPr>
          </a:p>
          <a:p>
            <a:endParaRPr lang="en-US" dirty="0">
              <a:solidFill>
                <a:srgbClr val="FFFFFF"/>
              </a:solidFill>
            </a:endParaRPr>
          </a:p>
          <a:p>
            <a:endParaRPr lang="en-US" dirty="0" smtClean="0">
              <a:solidFill>
                <a:srgbClr val="FFFFFF"/>
              </a:solidFill>
            </a:endParaRPr>
          </a:p>
          <a:p>
            <a:pPr algn="ctr"/>
            <a:endParaRPr lang="en-US" dirty="0" smtClean="0">
              <a:solidFill>
                <a:srgbClr val="FFFFFF"/>
              </a:solidFill>
            </a:endParaRPr>
          </a:p>
          <a:p>
            <a:pPr algn="ctr"/>
            <a:r>
              <a:rPr lang="en-US" dirty="0" smtClean="0">
                <a:solidFill>
                  <a:srgbClr val="FFFFFF"/>
                </a:solidFill>
              </a:rPr>
              <a:t>Together </a:t>
            </a:r>
            <a:r>
              <a:rPr lang="en-US" dirty="0">
                <a:solidFill>
                  <a:srgbClr val="FFFFFF"/>
                </a:solidFill>
              </a:rPr>
              <a:t>the </a:t>
            </a:r>
            <a:endParaRPr lang="en-US" dirty="0" smtClean="0">
              <a:solidFill>
                <a:srgbClr val="FFFFFF"/>
              </a:solidFill>
            </a:endParaRPr>
          </a:p>
          <a:p>
            <a:pPr algn="ctr"/>
            <a:r>
              <a:rPr lang="en-US" dirty="0" smtClean="0">
                <a:solidFill>
                  <a:srgbClr val="FFFFFF"/>
                </a:solidFill>
              </a:rPr>
              <a:t>Matanuska </a:t>
            </a:r>
            <a:r>
              <a:rPr lang="en-US" dirty="0">
                <a:solidFill>
                  <a:srgbClr val="FFFFFF"/>
                </a:solidFill>
              </a:rPr>
              <a:t>&amp; Susitna </a:t>
            </a:r>
            <a:r>
              <a:rPr lang="en-US" dirty="0" smtClean="0">
                <a:solidFill>
                  <a:srgbClr val="FFFFFF"/>
                </a:solidFill>
              </a:rPr>
              <a:t>watersheds </a:t>
            </a:r>
            <a:r>
              <a:rPr lang="en-US" dirty="0">
                <a:solidFill>
                  <a:srgbClr val="FFFFFF"/>
                </a:solidFill>
              </a:rPr>
              <a:t>total over 25,000 square </a:t>
            </a:r>
            <a:r>
              <a:rPr lang="en-US" dirty="0" smtClean="0">
                <a:solidFill>
                  <a:srgbClr val="FFFFFF"/>
                </a:solidFill>
              </a:rPr>
              <a:t>miles</a:t>
            </a:r>
          </a:p>
          <a:p>
            <a:endParaRPr lang="en-US" dirty="0" smtClean="0">
              <a:solidFill>
                <a:srgbClr val="FFFFFF"/>
              </a:solidFill>
            </a:endParaRPr>
          </a:p>
          <a:p>
            <a:endParaRPr lang="en-US" dirty="0">
              <a:solidFill>
                <a:srgbClr val="FFFFFF"/>
              </a:solidFill>
            </a:endParaRPr>
          </a:p>
          <a:p>
            <a:endParaRPr lang="en-US" dirty="0" smtClean="0">
              <a:solidFill>
                <a:srgbClr val="FFFFFF"/>
              </a:solidFill>
            </a:endParaRPr>
          </a:p>
          <a:p>
            <a:endParaRPr lang="en-US" dirty="0">
              <a:solidFill>
                <a:srgbClr val="FFFFFF"/>
              </a:solidFill>
            </a:endParaRPr>
          </a:p>
          <a:p>
            <a:endParaRPr lang="en-US" dirty="0" smtClean="0">
              <a:solidFill>
                <a:srgbClr val="FFFFFF"/>
              </a:solidFill>
            </a:endParaRPr>
          </a:p>
          <a:p>
            <a:endParaRPr lang="en-US" dirty="0">
              <a:solidFill>
                <a:srgbClr val="FFFFFF"/>
              </a:solidFill>
            </a:endParaRPr>
          </a:p>
          <a:p>
            <a:endParaRPr lang="en-US" dirty="0" smtClean="0">
              <a:solidFill>
                <a:srgbClr val="FFFFFF"/>
              </a:solidFill>
            </a:endParaRPr>
          </a:p>
          <a:p>
            <a:endParaRPr lang="en-US" dirty="0">
              <a:solidFill>
                <a:srgbClr val="FFFFFF"/>
              </a:solidFill>
            </a:endParaRPr>
          </a:p>
          <a:p>
            <a:endParaRPr lang="en-US" dirty="0" smtClean="0">
              <a:solidFill>
                <a:srgbClr val="FFFFFF"/>
              </a:solidFill>
            </a:endParaRPr>
          </a:p>
          <a:p>
            <a:endParaRPr lang="en-US" dirty="0">
              <a:solidFill>
                <a:srgbClr val="FFFFFF"/>
              </a:solidFill>
            </a:endParaRPr>
          </a:p>
          <a:p>
            <a:endParaRPr lang="en-US" dirty="0" smtClean="0">
              <a:solidFill>
                <a:srgbClr val="FFFFFF"/>
              </a:solidFill>
            </a:endParaRPr>
          </a:p>
          <a:p>
            <a:endParaRPr lang="en-US" dirty="0">
              <a:solidFill>
                <a:srgbClr val="FFFFFF"/>
              </a:solidFill>
            </a:endParaRPr>
          </a:p>
          <a:p>
            <a:endParaRPr lang="en-US" dirty="0">
              <a:solidFill>
                <a:srgbClr val="FFFFFF"/>
              </a:solidFill>
            </a:endParaRPr>
          </a:p>
        </p:txBody>
      </p:sp>
      <p:sp>
        <p:nvSpPr>
          <p:cNvPr id="5" name="TextBox 4"/>
          <p:cNvSpPr txBox="1"/>
          <p:nvPr/>
        </p:nvSpPr>
        <p:spPr>
          <a:xfrm>
            <a:off x="4018681" y="-1137"/>
            <a:ext cx="3733800" cy="1200329"/>
          </a:xfrm>
          <a:prstGeom prst="rect">
            <a:avLst/>
          </a:prstGeom>
          <a:noFill/>
        </p:spPr>
        <p:txBody>
          <a:bodyPr wrap="square" rtlCol="0">
            <a:spAutoFit/>
          </a:bodyPr>
          <a:lstStyle/>
          <a:p>
            <a:r>
              <a:rPr lang="en-US" dirty="0"/>
              <a:t>Together the </a:t>
            </a:r>
          </a:p>
          <a:p>
            <a:r>
              <a:rPr lang="en-US" dirty="0"/>
              <a:t>Matanuska &amp; Susitna watersheds total over 25,000 square miles</a:t>
            </a:r>
          </a:p>
          <a:p>
            <a:endParaRPr lang="en-US" dirty="0"/>
          </a:p>
        </p:txBody>
      </p:sp>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81" y="4258978"/>
            <a:ext cx="4074962" cy="305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61" y="2057400"/>
            <a:ext cx="4047145" cy="3035359"/>
          </a:xfrm>
          <a:prstGeom prst="rect">
            <a:avLst/>
          </a:prstGeom>
        </p:spPr>
      </p:pic>
      <p:pic>
        <p:nvPicPr>
          <p:cNvPr id="2050" name="Picture 2" descr="C:\Users\jspeed\Pictures\Symposium presentation 2015\airplane over Jim Lake are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07" y="-1137"/>
            <a:ext cx="4058487" cy="27056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62" y="0"/>
            <a:ext cx="4074962" cy="2710009"/>
          </a:xfrm>
          <a:prstGeom prst="rect">
            <a:avLst/>
          </a:prstGeom>
        </p:spPr>
      </p:pic>
      <p:sp>
        <p:nvSpPr>
          <p:cNvPr id="3" name="TextBox 2"/>
          <p:cNvSpPr txBox="1"/>
          <p:nvPr/>
        </p:nvSpPr>
        <p:spPr>
          <a:xfrm>
            <a:off x="-38084" y="1988403"/>
            <a:ext cx="4152884" cy="830997"/>
          </a:xfrm>
          <a:prstGeom prst="rect">
            <a:avLst/>
          </a:prstGeom>
          <a:solidFill>
            <a:schemeClr val="accent6">
              <a:lumMod val="50000"/>
            </a:schemeClr>
          </a:solidFill>
        </p:spPr>
        <p:txBody>
          <a:bodyPr wrap="square" rtlCol="0">
            <a:spAutoFit/>
          </a:bodyPr>
          <a:lstStyle/>
          <a:p>
            <a:r>
              <a:rPr lang="en-US" sz="2400" dirty="0" smtClean="0">
                <a:latin typeface="Arial" panose="020B0604020202020204" pitchFamily="34" charset="0"/>
                <a:cs typeface="Arial" panose="020B0604020202020204" pitchFamily="34" charset="0"/>
              </a:rPr>
              <a:t>Geographic area: Matanuska and Susitna </a:t>
            </a:r>
            <a:r>
              <a:rPr lang="en-US" sz="2400" dirty="0" smtClean="0">
                <a:latin typeface="Arial" panose="020B0604020202020204" pitchFamily="34" charset="0"/>
                <a:cs typeface="Arial" panose="020B0604020202020204" pitchFamily="34" charset="0"/>
              </a:rPr>
              <a:t>w</a:t>
            </a:r>
            <a:r>
              <a:rPr lang="en-US" sz="2400" dirty="0" smtClean="0">
                <a:latin typeface="Arial" panose="020B0604020202020204" pitchFamily="34" charset="0"/>
                <a:cs typeface="Arial" panose="020B0604020202020204" pitchFamily="34" charset="0"/>
              </a:rPr>
              <a:t>atersheds</a:t>
            </a:r>
            <a:endParaRPr lang="en-US" sz="2400" dirty="0">
              <a:latin typeface="Arial" panose="020B0604020202020204" pitchFamily="34" charset="0"/>
              <a:cs typeface="Arial" panose="020B0604020202020204" pitchFamily="34" charset="0"/>
            </a:endParaRPr>
          </a:p>
        </p:txBody>
      </p:sp>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0484" y="-963"/>
            <a:ext cx="5143516" cy="6858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52428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56584" y="-456587"/>
            <a:ext cx="2744428" cy="3657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81904" y="1423522"/>
            <a:ext cx="2859046" cy="3669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711894" y="15241"/>
            <a:ext cx="5214653" cy="951258"/>
          </a:xfrm>
        </p:spPr>
        <p:txBody>
          <a:bodyPr/>
          <a:lstStyle/>
          <a:p>
            <a:r>
              <a:rPr lang="en-US" sz="2400" b="1" kern="1200" dirty="0">
                <a:solidFill>
                  <a:srgbClr val="FFFFFF"/>
                </a:solidFill>
                <a:effectLst>
                  <a:outerShdw blurRad="38100" dist="38100" dir="2700000" algn="tl">
                    <a:srgbClr val="000000">
                      <a:alpha val="43137"/>
                    </a:srgbClr>
                  </a:outerShdw>
                </a:effectLst>
                <a:latin typeface="Arial" charset="0"/>
                <a:ea typeface="+mn-ea"/>
                <a:cs typeface="+mn-cs"/>
              </a:rPr>
              <a:t>Partnership Progress </a:t>
            </a:r>
            <a:r>
              <a:rPr lang="en-US" sz="2400" b="1" kern="1200" dirty="0" smtClean="0">
                <a:solidFill>
                  <a:srgbClr val="FFFFFF"/>
                </a:solidFill>
                <a:effectLst>
                  <a:outerShdw blurRad="38100" dist="38100" dir="2700000" algn="tl">
                    <a:srgbClr val="000000">
                      <a:alpha val="43137"/>
                    </a:srgbClr>
                  </a:outerShdw>
                </a:effectLst>
                <a:latin typeface="Arial" charset="0"/>
                <a:ea typeface="+mn-ea"/>
                <a:cs typeface="+mn-cs"/>
              </a:rPr>
              <a:t>~ Science:</a:t>
            </a:r>
            <a:endParaRPr lang="en-US" sz="2400" b="1" kern="1200" dirty="0">
              <a:solidFill>
                <a:srgbClr val="FFFFFF"/>
              </a:solidFill>
              <a:effectLst>
                <a:outerShdw blurRad="38100" dist="38100" dir="2700000" algn="tl">
                  <a:srgbClr val="000000">
                    <a:alpha val="43137"/>
                  </a:srgbClr>
                </a:outerShdw>
              </a:effectLst>
              <a:latin typeface="Arial" charset="0"/>
              <a:ea typeface="+mn-ea"/>
              <a:cs typeface="+mn-cs"/>
            </a:endParaRPr>
          </a:p>
        </p:txBody>
      </p:sp>
      <p:sp>
        <p:nvSpPr>
          <p:cNvPr id="3" name="Content Placeholder 2"/>
          <p:cNvSpPr>
            <a:spLocks noGrp="1"/>
          </p:cNvSpPr>
          <p:nvPr>
            <p:ph idx="1"/>
          </p:nvPr>
        </p:nvSpPr>
        <p:spPr>
          <a:xfrm>
            <a:off x="14097000" y="-1196181"/>
            <a:ext cx="250937" cy="1043781"/>
          </a:xfrm>
        </p:spPr>
        <p:txBody>
          <a:bodyPr/>
          <a:lstStyle/>
          <a:p>
            <a:endParaRPr lang="en-US" dirty="0"/>
          </a:p>
        </p:txBody>
      </p:sp>
      <p:sp>
        <p:nvSpPr>
          <p:cNvPr id="8" name="Rectangle 7"/>
          <p:cNvSpPr/>
          <p:nvPr/>
        </p:nvSpPr>
        <p:spPr>
          <a:xfrm>
            <a:off x="3657600" y="811411"/>
            <a:ext cx="5638800" cy="4031873"/>
          </a:xfrm>
          <a:prstGeom prst="rect">
            <a:avLst/>
          </a:prstGeom>
          <a:solidFill>
            <a:schemeClr val="accent6">
              <a:lumMod val="50000"/>
            </a:schemeClr>
          </a:solidFill>
        </p:spPr>
        <p:txBody>
          <a:bodyPr wrap="square">
            <a:spAutoFit/>
          </a:bodyPr>
          <a:lstStyle/>
          <a:p>
            <a:pPr marL="342900" lvl="0" indent="-342900">
              <a:lnSpc>
                <a:spcPct val="150000"/>
              </a:lnSpc>
              <a:buFont typeface="Arial" pitchFamily="34" charset="0"/>
              <a:buChar char="•"/>
            </a:pPr>
            <a:r>
              <a:rPr lang="en-US" sz="2000" dirty="0">
                <a:solidFill>
                  <a:srgbClr val="FFFFFF"/>
                </a:solidFill>
                <a:effectLst>
                  <a:outerShdw blurRad="38100" dist="38100" dir="2700000" algn="tl">
                    <a:srgbClr val="000000">
                      <a:alpha val="43137"/>
                    </a:srgbClr>
                  </a:outerShdw>
                </a:effectLst>
                <a:latin typeface="Arial" charset="0"/>
              </a:rPr>
              <a:t>M</a:t>
            </a:r>
            <a:r>
              <a:rPr lang="en-US" sz="2000" dirty="0" smtClean="0">
                <a:solidFill>
                  <a:srgbClr val="FFFFFF"/>
                </a:solidFill>
                <a:effectLst>
                  <a:outerShdw blurRad="38100" dist="38100" dir="2700000" algn="tl">
                    <a:srgbClr val="000000">
                      <a:alpha val="43137"/>
                    </a:srgbClr>
                  </a:outerShdw>
                </a:effectLst>
                <a:latin typeface="Arial" charset="0"/>
              </a:rPr>
              <a:t>apping  streams  to national standards</a:t>
            </a:r>
          </a:p>
          <a:p>
            <a:pPr marL="342900" lvl="0" indent="-342900">
              <a:buFont typeface="Arial" pitchFamily="34" charset="0"/>
              <a:buChar char="•"/>
            </a:pPr>
            <a:endParaRPr lang="en-US" sz="2000" dirty="0" smtClean="0">
              <a:solidFill>
                <a:srgbClr val="FFFFFF"/>
              </a:solidFill>
              <a:effectLst>
                <a:outerShdw blurRad="38100" dist="38100" dir="2700000" algn="tl">
                  <a:srgbClr val="000000">
                    <a:alpha val="43137"/>
                  </a:srgbClr>
                </a:outerShdw>
              </a:effectLst>
              <a:latin typeface="Arial" charset="0"/>
            </a:endParaRPr>
          </a:p>
          <a:p>
            <a:pPr marL="342900" lvl="0" indent="-342900">
              <a:buFont typeface="Arial" pitchFamily="34" charset="0"/>
              <a:buChar char="•"/>
            </a:pPr>
            <a:r>
              <a:rPr lang="en-US" sz="2000" dirty="0" smtClean="0">
                <a:solidFill>
                  <a:srgbClr val="FFFFFF"/>
                </a:solidFill>
                <a:effectLst>
                  <a:outerShdw blurRad="38100" dist="38100" dir="2700000" algn="tl">
                    <a:srgbClr val="000000">
                      <a:alpha val="43137"/>
                    </a:srgbClr>
                  </a:outerShdw>
                </a:effectLst>
                <a:latin typeface="Arial" charset="0"/>
              </a:rPr>
              <a:t>Improvements in knowledge of salmon</a:t>
            </a:r>
            <a:endParaRPr lang="en-US" sz="2000" dirty="0" smtClean="0">
              <a:solidFill>
                <a:srgbClr val="FFFFFF"/>
              </a:solidFill>
              <a:effectLst>
                <a:outerShdw blurRad="38100" dist="38100" dir="2700000" algn="tl">
                  <a:srgbClr val="000000">
                    <a:alpha val="43137"/>
                  </a:srgbClr>
                </a:outerShdw>
              </a:effectLst>
              <a:latin typeface="Arial" charset="0"/>
            </a:endParaRPr>
          </a:p>
          <a:p>
            <a:pPr marL="342900" lvl="0" indent="-342900">
              <a:buFont typeface="Arial" pitchFamily="34" charset="0"/>
              <a:buChar char="•"/>
            </a:pPr>
            <a:endParaRPr lang="en-US" sz="2000" dirty="0" smtClean="0">
              <a:solidFill>
                <a:srgbClr val="FFFFFF"/>
              </a:solidFill>
              <a:effectLst>
                <a:outerShdw blurRad="38100" dist="38100" dir="2700000" algn="tl">
                  <a:srgbClr val="000000">
                    <a:alpha val="43137"/>
                  </a:srgbClr>
                </a:outerShdw>
              </a:effectLst>
              <a:latin typeface="Arial" charset="0"/>
            </a:endParaRPr>
          </a:p>
          <a:p>
            <a:pPr marL="342900" lvl="0" indent="-342900">
              <a:buFont typeface="Arial" pitchFamily="34" charset="0"/>
              <a:buChar char="•"/>
            </a:pPr>
            <a:r>
              <a:rPr lang="en-US" sz="2000" dirty="0">
                <a:solidFill>
                  <a:srgbClr val="FFFFFF"/>
                </a:solidFill>
                <a:effectLst>
                  <a:outerShdw blurRad="38100" dist="38100" dir="2700000" algn="tl">
                    <a:srgbClr val="000000">
                      <a:alpha val="43137"/>
                    </a:srgbClr>
                  </a:outerShdw>
                </a:effectLst>
                <a:latin typeface="Arial" charset="0"/>
              </a:rPr>
              <a:t>I</a:t>
            </a:r>
            <a:r>
              <a:rPr lang="en-US" sz="2000" dirty="0" smtClean="0">
                <a:solidFill>
                  <a:srgbClr val="FFFFFF"/>
                </a:solidFill>
                <a:effectLst>
                  <a:outerShdw blurRad="38100" dist="38100" dir="2700000" algn="tl">
                    <a:srgbClr val="000000">
                      <a:alpha val="43137"/>
                    </a:srgbClr>
                  </a:outerShdw>
                </a:effectLst>
                <a:latin typeface="Arial" charset="0"/>
              </a:rPr>
              <a:t>dentification </a:t>
            </a:r>
            <a:r>
              <a:rPr lang="en-US" sz="2000" dirty="0">
                <a:solidFill>
                  <a:srgbClr val="FFFFFF"/>
                </a:solidFill>
                <a:effectLst>
                  <a:outerShdw blurRad="38100" dist="38100" dir="2700000" algn="tl">
                    <a:srgbClr val="000000">
                      <a:alpha val="43137"/>
                    </a:srgbClr>
                  </a:outerShdw>
                </a:effectLst>
                <a:latin typeface="Arial" charset="0"/>
              </a:rPr>
              <a:t>of cold water </a:t>
            </a:r>
            <a:r>
              <a:rPr lang="en-US" sz="2000" dirty="0" err="1" smtClean="0">
                <a:solidFill>
                  <a:srgbClr val="FFFFFF"/>
                </a:solidFill>
                <a:effectLst>
                  <a:outerShdw blurRad="38100" dist="38100" dir="2700000" algn="tl">
                    <a:srgbClr val="000000">
                      <a:alpha val="43137"/>
                    </a:srgbClr>
                  </a:outerShdw>
                </a:effectLst>
                <a:latin typeface="Arial" charset="0"/>
              </a:rPr>
              <a:t>refugia</a:t>
            </a:r>
            <a:endParaRPr lang="en-US" sz="2000" dirty="0" smtClean="0">
              <a:solidFill>
                <a:srgbClr val="FFFFFF"/>
              </a:solidFill>
              <a:effectLst>
                <a:outerShdw blurRad="38100" dist="38100" dir="2700000" algn="tl">
                  <a:srgbClr val="000000">
                    <a:alpha val="43137"/>
                  </a:srgbClr>
                </a:outerShdw>
              </a:effectLst>
              <a:latin typeface="Arial" charset="0"/>
            </a:endParaRPr>
          </a:p>
          <a:p>
            <a:pPr marL="342900" lvl="0" indent="-342900">
              <a:buFont typeface="Arial" pitchFamily="34" charset="0"/>
              <a:buChar char="•"/>
            </a:pPr>
            <a:endParaRPr lang="en-US" sz="2000" dirty="0">
              <a:solidFill>
                <a:srgbClr val="FFFFFF"/>
              </a:solidFill>
              <a:effectLst>
                <a:outerShdw blurRad="38100" dist="38100" dir="2700000" algn="tl">
                  <a:srgbClr val="000000">
                    <a:alpha val="43137"/>
                  </a:srgbClr>
                </a:outerShdw>
              </a:effectLst>
              <a:latin typeface="Arial" charset="0"/>
            </a:endParaRPr>
          </a:p>
          <a:p>
            <a:pPr lvl="0">
              <a:lnSpc>
                <a:spcPct val="150000"/>
              </a:lnSpc>
            </a:pPr>
            <a:endParaRPr lang="en-US" sz="2800" dirty="0">
              <a:solidFill>
                <a:srgbClr val="FFFFFF"/>
              </a:solidFill>
              <a:effectLst>
                <a:outerShdw blurRad="38100" dist="38100" dir="2700000" algn="tl">
                  <a:srgbClr val="000000">
                    <a:alpha val="43137"/>
                  </a:srgbClr>
                </a:outerShdw>
              </a:effectLst>
              <a:latin typeface="Arial" charset="0"/>
            </a:endParaRPr>
          </a:p>
          <a:p>
            <a:pPr marL="342900" lvl="0" indent="-342900">
              <a:lnSpc>
                <a:spcPct val="150000"/>
              </a:lnSpc>
              <a:buFont typeface="Arial" pitchFamily="34" charset="0"/>
              <a:buChar char="•"/>
            </a:pPr>
            <a:endParaRPr lang="en-US" sz="2800" dirty="0" smtClean="0">
              <a:solidFill>
                <a:srgbClr val="FFFFFF"/>
              </a:solidFill>
              <a:effectLst>
                <a:outerShdw blurRad="38100" dist="38100" dir="2700000" algn="tl">
                  <a:srgbClr val="000000">
                    <a:alpha val="43137"/>
                  </a:srgbClr>
                </a:outerShdw>
              </a:effectLst>
              <a:latin typeface="Arial" charset="0"/>
            </a:endParaRPr>
          </a:p>
          <a:p>
            <a:pPr marL="342900" lvl="0" indent="-342900">
              <a:lnSpc>
                <a:spcPct val="150000"/>
              </a:lnSpc>
              <a:buFont typeface="Arial" pitchFamily="34" charset="0"/>
              <a:buChar char="•"/>
            </a:pPr>
            <a:endParaRPr lang="en-US" sz="2800" dirty="0">
              <a:solidFill>
                <a:srgbClr val="FFFFFF"/>
              </a:solidFill>
              <a:effectLst>
                <a:outerShdw blurRad="38100" dist="38100" dir="2700000" algn="tl">
                  <a:srgbClr val="000000">
                    <a:alpha val="43137"/>
                  </a:srgbClr>
                </a:outerShdw>
              </a:effectLst>
              <a:latin typeface="Arial" charset="0"/>
            </a:endParaRPr>
          </a:p>
        </p:txBody>
      </p:sp>
      <p:pic>
        <p:nvPicPr>
          <p:cNvPr id="2055" name="Picture 7" descr="C:\Users\jspeed\Pictures\Symposium presentation 2015\jon gerken - fish scien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4114800"/>
            <a:ext cx="4571024" cy="2743242"/>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C:\Users\jspeed\Documents\MATSU PROGRAM\photos\photos\May photos\ARRI\estuary &amp; net- ARRI.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 y="4114800"/>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4114800"/>
            <a:ext cx="3654294" cy="2743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83665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C:\Users\jspeed\Desktop\photos\44712 O'Brien Creek Estuar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4572000"/>
            <a:ext cx="4199070" cy="280156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sp>
        <p:nvSpPr>
          <p:cNvPr id="5" name="TextBox 4"/>
          <p:cNvSpPr txBox="1"/>
          <p:nvPr/>
        </p:nvSpPr>
        <p:spPr>
          <a:xfrm>
            <a:off x="-76200" y="-15240"/>
            <a:ext cx="9296400" cy="7294305"/>
          </a:xfrm>
          <a:prstGeom prst="rect">
            <a:avLst/>
          </a:prstGeom>
          <a:solidFill>
            <a:schemeClr val="accent6">
              <a:lumMod val="50000"/>
            </a:schemeClr>
          </a:solidFill>
        </p:spPr>
        <p:txBody>
          <a:bodyPr wrap="square" rtlCol="0">
            <a:spAutoFit/>
          </a:bodyPr>
          <a:lstStyle/>
          <a:p>
            <a:endParaRPr lang="en-US" dirty="0" smtClean="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                                                            </a:t>
            </a:r>
            <a:r>
              <a:rPr lang="en-US" dirty="0" err="1" smtClean="0"/>
              <a:t>aldjfkdfjldfkjldkf</a:t>
            </a:r>
            <a:endParaRPr lang="en-US" dirty="0"/>
          </a:p>
        </p:txBody>
      </p:sp>
      <p:sp>
        <p:nvSpPr>
          <p:cNvPr id="7" name="Rectangle 6"/>
          <p:cNvSpPr/>
          <p:nvPr/>
        </p:nvSpPr>
        <p:spPr>
          <a:xfrm>
            <a:off x="228600" y="184150"/>
            <a:ext cx="7696200" cy="577850"/>
          </a:xfrm>
          <a:prstGeom prst="rect">
            <a:avLst/>
          </a:prstGeom>
        </p:spPr>
        <p:txBody>
          <a:bodyPr wrap="square">
            <a:spAutoFit/>
          </a:bodyPr>
          <a:lstStyle/>
          <a:p>
            <a:pPr lvl="0">
              <a:lnSpc>
                <a:spcPct val="150000"/>
              </a:lnSpc>
            </a:pPr>
            <a:r>
              <a:rPr lang="en-US" sz="2400" b="1" dirty="0">
                <a:solidFill>
                  <a:srgbClr val="FFFFFF"/>
                </a:solidFill>
                <a:effectLst>
                  <a:outerShdw blurRad="38100" dist="38100" dir="2700000" algn="tl">
                    <a:srgbClr val="000000">
                      <a:alpha val="43137"/>
                    </a:srgbClr>
                  </a:outerShdw>
                </a:effectLst>
                <a:latin typeface="Arial" charset="0"/>
                <a:ea typeface="+mj-ea"/>
                <a:cs typeface="+mj-cs"/>
              </a:rPr>
              <a:t>Partnership Progress ~ </a:t>
            </a:r>
            <a:r>
              <a:rPr lang="en-US" sz="2400" b="1" dirty="0" smtClean="0">
                <a:solidFill>
                  <a:srgbClr val="FFFFFF"/>
                </a:solidFill>
                <a:effectLst>
                  <a:outerShdw blurRad="38100" dist="38100" dir="2700000" algn="tl">
                    <a:srgbClr val="000000">
                      <a:alpha val="43137"/>
                    </a:srgbClr>
                  </a:outerShdw>
                </a:effectLst>
                <a:latin typeface="Arial" charset="0"/>
                <a:ea typeface="+mj-ea"/>
                <a:cs typeface="+mj-cs"/>
              </a:rPr>
              <a:t>Conservation:</a:t>
            </a:r>
            <a:endParaRPr lang="en-US" sz="2400" b="1" dirty="0" smtClean="0">
              <a:solidFill>
                <a:srgbClr val="FFFFFF"/>
              </a:solidFill>
              <a:effectLst>
                <a:outerShdw blurRad="38100" dist="38100" dir="2700000" algn="tl">
                  <a:srgbClr val="000000">
                    <a:alpha val="43137"/>
                  </a:srgbClr>
                </a:outerShdw>
              </a:effectLst>
              <a:latin typeface="Arial" charset="0"/>
            </a:endParaRPr>
          </a:p>
        </p:txBody>
      </p:sp>
      <p:sp>
        <p:nvSpPr>
          <p:cNvPr id="3" name="Rectangle 2"/>
          <p:cNvSpPr/>
          <p:nvPr/>
        </p:nvSpPr>
        <p:spPr>
          <a:xfrm>
            <a:off x="88710" y="457200"/>
            <a:ext cx="6693090" cy="3093154"/>
          </a:xfrm>
          <a:prstGeom prst="rect">
            <a:avLst/>
          </a:prstGeom>
        </p:spPr>
        <p:txBody>
          <a:bodyPr wrap="square">
            <a:spAutoFit/>
          </a:bodyPr>
          <a:lstStyle/>
          <a:p>
            <a:pPr lvl="1">
              <a:lnSpc>
                <a:spcPct val="150000"/>
              </a:lnSpc>
            </a:pPr>
            <a:endParaRPr lang="en-US" sz="2000" dirty="0" smtClean="0">
              <a:solidFill>
                <a:srgbClr val="FFFFFF"/>
              </a:solidFill>
              <a:effectLst>
                <a:outerShdw blurRad="38100" dist="38100" dir="2700000" algn="tl">
                  <a:srgbClr val="000000">
                    <a:alpha val="43137"/>
                  </a:srgbClr>
                </a:outerShdw>
              </a:effectLst>
              <a:latin typeface="Arial" charset="0"/>
            </a:endParaRPr>
          </a:p>
          <a:p>
            <a:pPr marL="342900" lvl="0" indent="-342900">
              <a:lnSpc>
                <a:spcPct val="150000"/>
              </a:lnSpc>
              <a:spcBef>
                <a:spcPts val="200"/>
              </a:spcBef>
              <a:spcAft>
                <a:spcPts val="200"/>
              </a:spcAft>
              <a:buFont typeface="Arial" pitchFamily="34" charset="0"/>
              <a:buChar char="•"/>
            </a:pPr>
            <a:r>
              <a:rPr lang="en-US" sz="2000" dirty="0" smtClean="0">
                <a:solidFill>
                  <a:srgbClr val="FFFFFF"/>
                </a:solidFill>
                <a:effectLst>
                  <a:outerShdw blurRad="38100" dist="38100" dir="2700000" algn="tl">
                    <a:srgbClr val="000000">
                      <a:alpha val="43137"/>
                    </a:srgbClr>
                  </a:outerShdw>
                </a:effectLst>
                <a:latin typeface="Arial" charset="0"/>
              </a:rPr>
              <a:t>1,000 acres of important salmon habitat conserved</a:t>
            </a:r>
          </a:p>
          <a:p>
            <a:pPr marL="342900" lvl="0" indent="-342900">
              <a:spcBef>
                <a:spcPts val="200"/>
              </a:spcBef>
              <a:spcAft>
                <a:spcPts val="200"/>
              </a:spcAft>
              <a:buFont typeface="Arial" pitchFamily="34" charset="0"/>
              <a:buChar char="•"/>
            </a:pPr>
            <a:endParaRPr lang="en-US" sz="2000" dirty="0" smtClean="0">
              <a:solidFill>
                <a:srgbClr val="FFFFFF"/>
              </a:solidFill>
              <a:effectLst>
                <a:outerShdw blurRad="38100" dist="38100" dir="2700000" algn="tl">
                  <a:srgbClr val="000000">
                    <a:alpha val="43137"/>
                  </a:srgbClr>
                </a:outerShdw>
              </a:effectLst>
              <a:latin typeface="Arial" charset="0"/>
            </a:endParaRPr>
          </a:p>
          <a:p>
            <a:pPr marL="342900" lvl="0" indent="-342900">
              <a:spcBef>
                <a:spcPts val="200"/>
              </a:spcBef>
              <a:spcAft>
                <a:spcPts val="200"/>
              </a:spcAft>
              <a:buFont typeface="Arial" pitchFamily="34" charset="0"/>
              <a:buChar char="•"/>
            </a:pPr>
            <a:r>
              <a:rPr lang="en-US" sz="2000" dirty="0">
                <a:solidFill>
                  <a:srgbClr val="FFFFFF"/>
                </a:solidFill>
                <a:effectLst>
                  <a:outerShdw blurRad="38100" dist="38100" dir="2700000" algn="tl">
                    <a:srgbClr val="000000">
                      <a:alpha val="43137"/>
                    </a:srgbClr>
                  </a:outerShdw>
                </a:effectLst>
                <a:latin typeface="Arial" charset="0"/>
              </a:rPr>
              <a:t>W</a:t>
            </a:r>
            <a:r>
              <a:rPr lang="en-US" sz="2000" dirty="0" smtClean="0">
                <a:solidFill>
                  <a:srgbClr val="FFFFFF"/>
                </a:solidFill>
                <a:effectLst>
                  <a:outerShdw blurRad="38100" dist="38100" dir="2700000" algn="tl">
                    <a:srgbClr val="000000">
                      <a:alpha val="43137"/>
                    </a:srgbClr>
                  </a:outerShdw>
                </a:effectLst>
                <a:latin typeface="Arial" charset="0"/>
              </a:rPr>
              <a:t>ater </a:t>
            </a:r>
            <a:r>
              <a:rPr lang="en-US" sz="2000" dirty="0">
                <a:solidFill>
                  <a:srgbClr val="FFFFFF"/>
                </a:solidFill>
                <a:effectLst>
                  <a:outerShdw blurRad="38100" dist="38100" dir="2700000" algn="tl">
                    <a:srgbClr val="000000">
                      <a:alpha val="43137"/>
                    </a:srgbClr>
                  </a:outerShdw>
                </a:effectLst>
                <a:latin typeface="Arial" charset="0"/>
              </a:rPr>
              <a:t>reservations filed for Moose Creek </a:t>
            </a:r>
            <a:r>
              <a:rPr lang="en-US" sz="2000" dirty="0" smtClean="0">
                <a:solidFill>
                  <a:srgbClr val="FFFFFF"/>
                </a:solidFill>
                <a:effectLst>
                  <a:outerShdw blurRad="38100" dist="38100" dir="2700000" algn="tl">
                    <a:srgbClr val="000000">
                      <a:alpha val="43137"/>
                    </a:srgbClr>
                  </a:outerShdw>
                </a:effectLst>
                <a:latin typeface="Arial" charset="0"/>
              </a:rPr>
              <a:t>&amp; data collected </a:t>
            </a:r>
            <a:r>
              <a:rPr lang="en-US" sz="2000" dirty="0">
                <a:solidFill>
                  <a:srgbClr val="FFFFFF"/>
                </a:solidFill>
                <a:effectLst>
                  <a:outerShdw blurRad="38100" dist="38100" dir="2700000" algn="tl">
                    <a:srgbClr val="000000">
                      <a:alpha val="43137"/>
                    </a:srgbClr>
                  </a:outerShdw>
                </a:effectLst>
                <a:latin typeface="Arial" charset="0"/>
              </a:rPr>
              <a:t>on </a:t>
            </a:r>
            <a:r>
              <a:rPr lang="en-US" sz="2000" dirty="0" err="1" smtClean="0">
                <a:solidFill>
                  <a:srgbClr val="FFFFFF"/>
                </a:solidFill>
                <a:effectLst>
                  <a:outerShdw blurRad="38100" dist="38100" dir="2700000" algn="tl">
                    <a:srgbClr val="000000">
                      <a:alpha val="43137"/>
                    </a:srgbClr>
                  </a:outerShdw>
                </a:effectLst>
                <a:latin typeface="Arial" charset="0"/>
              </a:rPr>
              <a:t>Kashwitna</a:t>
            </a:r>
            <a:r>
              <a:rPr lang="en-US" sz="2000" dirty="0" smtClean="0">
                <a:solidFill>
                  <a:srgbClr val="FFFFFF"/>
                </a:solidFill>
                <a:effectLst>
                  <a:outerShdw blurRad="38100" dist="38100" dir="2700000" algn="tl">
                    <a:srgbClr val="000000">
                      <a:alpha val="43137"/>
                    </a:srgbClr>
                  </a:outerShdw>
                </a:effectLst>
                <a:latin typeface="Arial" charset="0"/>
              </a:rPr>
              <a:t> River </a:t>
            </a:r>
            <a:r>
              <a:rPr lang="en-US" sz="2000" dirty="0">
                <a:solidFill>
                  <a:srgbClr val="FFFFFF"/>
                </a:solidFill>
                <a:effectLst>
                  <a:outerShdw blurRad="38100" dist="38100" dir="2700000" algn="tl">
                    <a:srgbClr val="000000">
                      <a:alpha val="43137"/>
                    </a:srgbClr>
                  </a:outerShdw>
                </a:effectLst>
                <a:latin typeface="Arial" charset="0"/>
              </a:rPr>
              <a:t>and Little Willow </a:t>
            </a:r>
            <a:r>
              <a:rPr lang="en-US" sz="2000" dirty="0" smtClean="0">
                <a:solidFill>
                  <a:srgbClr val="FFFFFF"/>
                </a:solidFill>
                <a:effectLst>
                  <a:outerShdw blurRad="38100" dist="38100" dir="2700000" algn="tl">
                    <a:srgbClr val="000000">
                      <a:alpha val="43137"/>
                    </a:srgbClr>
                  </a:outerShdw>
                </a:effectLst>
                <a:latin typeface="Arial" charset="0"/>
              </a:rPr>
              <a:t>Creek </a:t>
            </a:r>
          </a:p>
          <a:p>
            <a:pPr marL="342900" lvl="0" indent="-342900">
              <a:spcBef>
                <a:spcPts val="200"/>
              </a:spcBef>
              <a:spcAft>
                <a:spcPts val="200"/>
              </a:spcAft>
              <a:buFont typeface="Arial" pitchFamily="34" charset="0"/>
              <a:buChar char="•"/>
            </a:pPr>
            <a:endParaRPr lang="en-US" sz="2000" dirty="0">
              <a:solidFill>
                <a:srgbClr val="FFFFFF"/>
              </a:solidFill>
              <a:effectLst>
                <a:outerShdw blurRad="38100" dist="38100" dir="2700000" algn="tl">
                  <a:srgbClr val="000000">
                    <a:alpha val="43137"/>
                  </a:srgbClr>
                </a:outerShdw>
              </a:effectLst>
              <a:latin typeface="Arial" charset="0"/>
            </a:endParaRPr>
          </a:p>
          <a:p>
            <a:pPr marL="342900" lvl="0" indent="-342900">
              <a:spcBef>
                <a:spcPts val="200"/>
              </a:spcBef>
              <a:spcAft>
                <a:spcPts val="200"/>
              </a:spcAft>
              <a:buFont typeface="Arial" pitchFamily="34" charset="0"/>
              <a:buChar char="•"/>
            </a:pPr>
            <a:r>
              <a:rPr lang="en-US" sz="2000" dirty="0" smtClean="0">
                <a:solidFill>
                  <a:srgbClr val="FFFFFF"/>
                </a:solidFill>
                <a:effectLst>
                  <a:outerShdw blurRad="38100" dist="38100" dir="2700000" algn="tl">
                    <a:srgbClr val="000000">
                      <a:alpha val="43137"/>
                    </a:srgbClr>
                  </a:outerShdw>
                </a:effectLst>
                <a:latin typeface="Arial" charset="0"/>
              </a:rPr>
              <a:t>84 stream miles &amp; 6 streams added to the </a:t>
            </a:r>
            <a:r>
              <a:rPr lang="en-US" sz="2000" dirty="0">
                <a:solidFill>
                  <a:srgbClr val="FFFFFF"/>
                </a:solidFill>
                <a:effectLst>
                  <a:outerShdw blurRad="38100" dist="38100" dir="2700000" algn="tl">
                    <a:srgbClr val="000000">
                      <a:alpha val="43137"/>
                    </a:srgbClr>
                  </a:outerShdw>
                </a:effectLst>
                <a:latin typeface="Arial" charset="0"/>
              </a:rPr>
              <a:t>A</a:t>
            </a:r>
            <a:r>
              <a:rPr lang="en-US" sz="2000" dirty="0" smtClean="0">
                <a:solidFill>
                  <a:srgbClr val="FFFFFF"/>
                </a:solidFill>
                <a:effectLst>
                  <a:outerShdw blurRad="38100" dist="38100" dir="2700000" algn="tl">
                    <a:srgbClr val="000000">
                      <a:alpha val="43137"/>
                    </a:srgbClr>
                  </a:outerShdw>
                </a:effectLst>
                <a:latin typeface="Arial" charset="0"/>
              </a:rPr>
              <a:t>nadromous </a:t>
            </a:r>
            <a:r>
              <a:rPr lang="en-US" sz="2000" dirty="0">
                <a:solidFill>
                  <a:srgbClr val="FFFFFF"/>
                </a:solidFill>
                <a:effectLst>
                  <a:outerShdw blurRad="38100" dist="38100" dir="2700000" algn="tl">
                    <a:srgbClr val="000000">
                      <a:alpha val="43137"/>
                    </a:srgbClr>
                  </a:outerShdw>
                </a:effectLst>
                <a:latin typeface="Arial" charset="0"/>
              </a:rPr>
              <a:t>W</a:t>
            </a:r>
            <a:r>
              <a:rPr lang="en-US" sz="2000" dirty="0" smtClean="0">
                <a:solidFill>
                  <a:srgbClr val="FFFFFF"/>
                </a:solidFill>
                <a:effectLst>
                  <a:outerShdw blurRad="38100" dist="38100" dir="2700000" algn="tl">
                    <a:srgbClr val="000000">
                      <a:alpha val="43137"/>
                    </a:srgbClr>
                  </a:outerShdw>
                </a:effectLst>
                <a:latin typeface="Arial" charset="0"/>
              </a:rPr>
              <a:t>aters Catalog</a:t>
            </a:r>
            <a:endParaRPr lang="en-US" sz="2400" dirty="0">
              <a:solidFill>
                <a:srgbClr val="FFFFFF"/>
              </a:solidFill>
              <a:effectLst>
                <a:outerShdw blurRad="38100" dist="38100" dir="2700000" algn="tl">
                  <a:srgbClr val="000000">
                    <a:alpha val="43137"/>
                  </a:srgbClr>
                </a:outerShdw>
              </a:effectLst>
              <a:latin typeface="Arial" charset="0"/>
            </a:endParaRPr>
          </a:p>
        </p:txBody>
      </p:sp>
      <p:pic>
        <p:nvPicPr>
          <p:cNvPr id="7179"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3559055"/>
            <a:ext cx="1704406" cy="1278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8875" y="4607257"/>
            <a:ext cx="3518064" cy="2633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4572000"/>
            <a:ext cx="4200525" cy="280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C:\Users\jspeed\Pictures\Symposium presentation 2015\columbin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3066" y="4572000"/>
            <a:ext cx="3166786" cy="2375090"/>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7"/>
          <p:cNvPicPr>
            <a:picLocks noGrp="1" noChangeAspect="1"/>
          </p:cNvPicPr>
          <p:nvPr>
            <p:ph idx="1"/>
          </p:nvPr>
        </p:nvPicPr>
        <p:blipFill>
          <a:blip r:embed="rId8" cstate="print">
            <a:extLst>
              <a:ext uri="{28A0092B-C50C-407E-A947-70E740481C1C}">
                <a14:useLocalDpi xmlns:a14="http://schemas.microsoft.com/office/drawing/2010/main" val="0"/>
              </a:ext>
            </a:extLst>
          </a:blip>
          <a:stretch>
            <a:fillRect/>
          </a:stretch>
        </p:blipFill>
        <p:spPr>
          <a:xfrm>
            <a:off x="7100887" y="0"/>
            <a:ext cx="2119313" cy="2825750"/>
          </a:xfrm>
        </p:spPr>
      </p:pic>
      <p:pic>
        <p:nvPicPr>
          <p:cNvPr id="7171" name="Picture 3" descr="C:\Users\jspeed\Documents\MATSU PROGRAM\photos\photos\Picture 12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35733" y="2572286"/>
            <a:ext cx="3273261" cy="2205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3979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1894" y="15241"/>
            <a:ext cx="5214653" cy="951258"/>
          </a:xfrm>
        </p:spPr>
        <p:txBody>
          <a:bodyPr/>
          <a:lstStyle/>
          <a:p>
            <a:r>
              <a:rPr lang="en-US" sz="2400" kern="1200" dirty="0">
                <a:solidFill>
                  <a:srgbClr val="FFFFFF"/>
                </a:solidFill>
                <a:effectLst>
                  <a:outerShdw blurRad="38100" dist="38100" dir="2700000" algn="tl">
                    <a:srgbClr val="000000">
                      <a:alpha val="43137"/>
                    </a:srgbClr>
                  </a:outerShdw>
                </a:effectLst>
                <a:latin typeface="Arial" charset="0"/>
                <a:ea typeface="+mn-ea"/>
                <a:cs typeface="+mn-cs"/>
              </a:rPr>
              <a:t>Partnership Progress </a:t>
            </a:r>
            <a:r>
              <a:rPr lang="en-US" sz="2400" kern="1200" dirty="0" smtClean="0">
                <a:solidFill>
                  <a:srgbClr val="FFFFFF"/>
                </a:solidFill>
                <a:effectLst>
                  <a:outerShdw blurRad="38100" dist="38100" dir="2700000" algn="tl">
                    <a:srgbClr val="000000">
                      <a:alpha val="43137"/>
                    </a:srgbClr>
                  </a:outerShdw>
                </a:effectLst>
                <a:latin typeface="Arial" charset="0"/>
                <a:ea typeface="+mn-ea"/>
                <a:cs typeface="+mn-cs"/>
              </a:rPr>
              <a:t>~ Restoration:</a:t>
            </a:r>
            <a:endParaRPr lang="en-US" sz="2400" kern="1200" dirty="0">
              <a:solidFill>
                <a:srgbClr val="FFFFFF"/>
              </a:solidFill>
              <a:effectLst>
                <a:outerShdw blurRad="38100" dist="38100" dir="2700000" algn="tl">
                  <a:srgbClr val="000000">
                    <a:alpha val="43137"/>
                  </a:srgbClr>
                </a:outerShdw>
              </a:effectLst>
              <a:latin typeface="Arial" charset="0"/>
              <a:ea typeface="+mn-ea"/>
              <a:cs typeface="+mn-cs"/>
            </a:endParaRPr>
          </a:p>
        </p:txBody>
      </p:sp>
      <p:sp>
        <p:nvSpPr>
          <p:cNvPr id="5" name="Rectangle 4"/>
          <p:cNvSpPr/>
          <p:nvPr/>
        </p:nvSpPr>
        <p:spPr>
          <a:xfrm>
            <a:off x="8643653" y="-1221431"/>
            <a:ext cx="2981907" cy="461665"/>
          </a:xfrm>
          <a:prstGeom prst="rect">
            <a:avLst/>
          </a:prstGeom>
          <a:solidFill>
            <a:schemeClr val="accent6">
              <a:lumMod val="50000"/>
            </a:schemeClr>
          </a:solidFill>
        </p:spPr>
        <p:txBody>
          <a:bodyPr wrap="none">
            <a:spAutoFit/>
          </a:bodyPr>
          <a:lstStyle/>
          <a:p>
            <a:r>
              <a:rPr lang="en-US" sz="2400" b="1" dirty="0">
                <a:solidFill>
                  <a:srgbClr val="FFFFFF"/>
                </a:solidFill>
              </a:rPr>
              <a:t>Symposium Planning</a:t>
            </a:r>
          </a:p>
        </p:txBody>
      </p:sp>
      <p:sp>
        <p:nvSpPr>
          <p:cNvPr id="6" name="Rectangle 5"/>
          <p:cNvSpPr/>
          <p:nvPr/>
        </p:nvSpPr>
        <p:spPr>
          <a:xfrm>
            <a:off x="-3100019" y="-146068"/>
            <a:ext cx="184731" cy="523220"/>
          </a:xfrm>
          <a:prstGeom prst="rect">
            <a:avLst/>
          </a:prstGeom>
          <a:solidFill>
            <a:schemeClr val="accent6">
              <a:lumMod val="50000"/>
            </a:schemeClr>
          </a:solidFill>
        </p:spPr>
        <p:txBody>
          <a:bodyPr wrap="none">
            <a:spAutoFit/>
          </a:bodyPr>
          <a:lstStyle/>
          <a:p>
            <a:pPr algn="ctr" fontAlgn="base">
              <a:spcBef>
                <a:spcPct val="50000"/>
              </a:spcBef>
              <a:spcAft>
                <a:spcPct val="0"/>
              </a:spcAft>
            </a:pPr>
            <a:endParaRPr lang="en-US" sz="2800" dirty="0">
              <a:solidFill>
                <a:srgbClr val="FFFFFF"/>
              </a:solidFill>
              <a:effectLst>
                <a:outerShdw blurRad="38100" dist="38100" dir="2700000" algn="tl">
                  <a:srgbClr val="000000">
                    <a:alpha val="43137"/>
                  </a:srgbClr>
                </a:outerShdw>
              </a:effectLst>
              <a:latin typeface="Arial" charset="0"/>
            </a:endParaRPr>
          </a:p>
        </p:txBody>
      </p:sp>
      <p:sp>
        <p:nvSpPr>
          <p:cNvPr id="8" name="Rectangle 7"/>
          <p:cNvSpPr/>
          <p:nvPr/>
        </p:nvSpPr>
        <p:spPr>
          <a:xfrm>
            <a:off x="3657600" y="811411"/>
            <a:ext cx="5638800" cy="3539430"/>
          </a:xfrm>
          <a:prstGeom prst="rect">
            <a:avLst/>
          </a:prstGeom>
          <a:solidFill>
            <a:schemeClr val="accent6">
              <a:lumMod val="50000"/>
            </a:schemeClr>
          </a:solidFill>
        </p:spPr>
        <p:txBody>
          <a:bodyPr wrap="square">
            <a:spAutoFit/>
          </a:bodyPr>
          <a:lstStyle/>
          <a:p>
            <a:endParaRPr lang="en-US" sz="2000" dirty="0" smtClean="0">
              <a:solidFill>
                <a:srgbClr val="FFFFFF"/>
              </a:solidFill>
              <a:effectLst>
                <a:outerShdw blurRad="38100" dist="38100" dir="2700000" algn="tl">
                  <a:srgbClr val="000000">
                    <a:alpha val="43137"/>
                  </a:srgbClr>
                </a:outerShdw>
              </a:effectLst>
              <a:latin typeface="Arial" charset="0"/>
            </a:endParaRPr>
          </a:p>
          <a:p>
            <a:pPr marL="342900" indent="-342900">
              <a:buFont typeface="Arial" panose="020B0604020202020204" pitchFamily="34" charset="0"/>
              <a:buChar char="•"/>
            </a:pPr>
            <a:r>
              <a:rPr lang="en-US" sz="2000" dirty="0">
                <a:solidFill>
                  <a:srgbClr val="FFFFFF"/>
                </a:solidFill>
                <a:effectLst>
                  <a:outerShdw blurRad="38100" dist="38100" dir="2700000" algn="tl">
                    <a:srgbClr val="000000">
                      <a:alpha val="43137"/>
                    </a:srgbClr>
                  </a:outerShdw>
                </a:effectLst>
                <a:latin typeface="Arial" charset="0"/>
              </a:rPr>
              <a:t>D</a:t>
            </a:r>
            <a:r>
              <a:rPr lang="en-US" sz="2000" dirty="0" smtClean="0">
                <a:solidFill>
                  <a:srgbClr val="FFFFFF"/>
                </a:solidFill>
                <a:effectLst>
                  <a:outerShdw blurRad="38100" dist="38100" dir="2700000" algn="tl">
                    <a:srgbClr val="000000">
                      <a:alpha val="43137"/>
                    </a:srgbClr>
                  </a:outerShdw>
                </a:effectLst>
                <a:latin typeface="Arial" charset="0"/>
              </a:rPr>
              <a:t>etection, education</a:t>
            </a:r>
            <a:r>
              <a:rPr lang="en-US" sz="2000" dirty="0">
                <a:solidFill>
                  <a:srgbClr val="FFFFFF"/>
                </a:solidFill>
                <a:effectLst>
                  <a:outerShdw blurRad="38100" dist="38100" dir="2700000" algn="tl">
                    <a:srgbClr val="000000">
                      <a:alpha val="43137"/>
                    </a:srgbClr>
                  </a:outerShdw>
                </a:effectLst>
                <a:latin typeface="Arial" charset="0"/>
              </a:rPr>
              <a:t>, eradication </a:t>
            </a:r>
            <a:r>
              <a:rPr lang="en-US" sz="2000" dirty="0" smtClean="0">
                <a:solidFill>
                  <a:srgbClr val="FFFFFF"/>
                </a:solidFill>
                <a:effectLst>
                  <a:outerShdw blurRad="38100" dist="38100" dir="2700000" algn="tl">
                    <a:srgbClr val="000000">
                      <a:alpha val="43137"/>
                    </a:srgbClr>
                  </a:outerShdw>
                </a:effectLst>
                <a:latin typeface="Arial" charset="0"/>
              </a:rPr>
              <a:t>&amp; containment of </a:t>
            </a:r>
            <a:r>
              <a:rPr lang="en-US" sz="2000" dirty="0" smtClean="0">
                <a:solidFill>
                  <a:srgbClr val="FFFFFF"/>
                </a:solidFill>
                <a:effectLst>
                  <a:outerShdw blurRad="38100" dist="38100" dir="2700000" algn="tl">
                    <a:srgbClr val="000000">
                      <a:alpha val="43137"/>
                    </a:srgbClr>
                  </a:outerShdw>
                </a:effectLst>
                <a:latin typeface="Arial" charset="0"/>
              </a:rPr>
              <a:t>invasive </a:t>
            </a:r>
            <a:r>
              <a:rPr lang="en-US" sz="2000" dirty="0">
                <a:solidFill>
                  <a:srgbClr val="FFFFFF"/>
                </a:solidFill>
                <a:effectLst>
                  <a:outerShdw blurRad="38100" dist="38100" dir="2700000" algn="tl">
                    <a:srgbClr val="000000">
                      <a:alpha val="43137"/>
                    </a:srgbClr>
                  </a:outerShdw>
                </a:effectLst>
                <a:latin typeface="Arial" charset="0"/>
              </a:rPr>
              <a:t>aquatic </a:t>
            </a:r>
            <a:r>
              <a:rPr lang="en-US" sz="2000" dirty="0" smtClean="0">
                <a:solidFill>
                  <a:srgbClr val="FFFFFF"/>
                </a:solidFill>
                <a:effectLst>
                  <a:outerShdw blurRad="38100" dist="38100" dir="2700000" algn="tl">
                    <a:srgbClr val="000000">
                      <a:alpha val="43137"/>
                    </a:srgbClr>
                  </a:outerShdw>
                </a:effectLst>
                <a:latin typeface="Arial" charset="0"/>
              </a:rPr>
              <a:t>species</a:t>
            </a:r>
          </a:p>
          <a:p>
            <a:pPr marL="342900" indent="-342900">
              <a:buFont typeface="Arial" panose="020B0604020202020204" pitchFamily="34" charset="0"/>
              <a:buChar char="•"/>
            </a:pPr>
            <a:endParaRPr lang="en-US" sz="2000" dirty="0">
              <a:solidFill>
                <a:srgbClr val="FFFFFF"/>
              </a:solidFill>
              <a:effectLst>
                <a:outerShdw blurRad="38100" dist="38100" dir="2700000" algn="tl">
                  <a:srgbClr val="000000">
                    <a:alpha val="43137"/>
                  </a:srgbClr>
                </a:outerShdw>
              </a:effectLst>
              <a:latin typeface="Arial" charset="0"/>
            </a:endParaRPr>
          </a:p>
          <a:p>
            <a:pPr marL="342900" indent="-342900">
              <a:buFont typeface="Arial" panose="020B0604020202020204" pitchFamily="34" charset="0"/>
              <a:buChar char="•"/>
            </a:pPr>
            <a:r>
              <a:rPr lang="en-US" sz="2000" dirty="0">
                <a:solidFill>
                  <a:srgbClr val="FFFFFF"/>
                </a:solidFill>
                <a:effectLst>
                  <a:outerShdw blurRad="38100" dist="38100" dir="2700000" algn="tl">
                    <a:srgbClr val="000000">
                      <a:alpha val="43137"/>
                    </a:srgbClr>
                  </a:outerShdw>
                </a:effectLst>
                <a:latin typeface="Arial" charset="0"/>
              </a:rPr>
              <a:t>14 barrier removals opened up  49.5 miles of upstream habitat and 857 </a:t>
            </a:r>
            <a:r>
              <a:rPr lang="en-US" sz="2000" dirty="0" smtClean="0">
                <a:solidFill>
                  <a:srgbClr val="FFFFFF"/>
                </a:solidFill>
                <a:effectLst>
                  <a:outerShdw blurRad="38100" dist="38100" dir="2700000" algn="tl">
                    <a:srgbClr val="000000">
                      <a:alpha val="43137"/>
                    </a:srgbClr>
                  </a:outerShdw>
                </a:effectLst>
                <a:latin typeface="Arial" charset="0"/>
              </a:rPr>
              <a:t>lake acres.</a:t>
            </a:r>
            <a:endParaRPr lang="en-US" sz="2000" dirty="0">
              <a:solidFill>
                <a:srgbClr val="FFFFFF"/>
              </a:solidFill>
              <a:effectLst>
                <a:outerShdw blurRad="38100" dist="38100" dir="2700000" algn="tl">
                  <a:srgbClr val="000000">
                    <a:alpha val="43137"/>
                  </a:srgbClr>
                </a:outerShdw>
              </a:effectLst>
              <a:latin typeface="Arial" charset="0"/>
            </a:endParaRPr>
          </a:p>
          <a:p>
            <a:pPr marL="342900" indent="-342900">
              <a:buFont typeface="Arial" panose="020B0604020202020204" pitchFamily="34" charset="0"/>
              <a:buChar char="•"/>
            </a:pPr>
            <a:endParaRPr lang="en-US" sz="2000" dirty="0">
              <a:solidFill>
                <a:srgbClr val="FFFFFF"/>
              </a:solidFill>
              <a:effectLst>
                <a:outerShdw blurRad="38100" dist="38100" dir="2700000" algn="tl">
                  <a:srgbClr val="000000">
                    <a:alpha val="43137"/>
                  </a:srgbClr>
                </a:outerShdw>
              </a:effectLst>
              <a:latin typeface="Arial" charset="0"/>
            </a:endParaRPr>
          </a:p>
          <a:p>
            <a:pPr marL="342900" indent="-342900">
              <a:lnSpc>
                <a:spcPct val="150000"/>
              </a:lnSpc>
              <a:buFont typeface="Arial" panose="020B0604020202020204" pitchFamily="34" charset="0"/>
              <a:buChar char="•"/>
            </a:pPr>
            <a:endParaRPr lang="en-US" sz="2800" dirty="0" smtClean="0">
              <a:solidFill>
                <a:srgbClr val="FFFFFF"/>
              </a:solidFill>
              <a:effectLst>
                <a:outerShdw blurRad="38100" dist="38100" dir="2700000" algn="tl">
                  <a:srgbClr val="000000">
                    <a:alpha val="43137"/>
                  </a:srgbClr>
                </a:outerShdw>
              </a:effectLst>
              <a:latin typeface="Arial" charset="0"/>
            </a:endParaRPr>
          </a:p>
          <a:p>
            <a:pPr marL="342900" indent="-342900">
              <a:lnSpc>
                <a:spcPct val="150000"/>
              </a:lnSpc>
              <a:buFont typeface="Arial" panose="020B0604020202020204" pitchFamily="34" charset="0"/>
              <a:buChar char="•"/>
            </a:pPr>
            <a:endParaRPr lang="en-US" sz="2800" dirty="0">
              <a:solidFill>
                <a:srgbClr val="FFFFFF"/>
              </a:solidFill>
              <a:effectLst>
                <a:outerShdw blurRad="38100" dist="38100" dir="2700000" algn="tl">
                  <a:srgbClr val="000000">
                    <a:alpha val="43137"/>
                  </a:srgbClr>
                </a:outerShdw>
              </a:effectLst>
              <a:latin typeface="Arial"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800600"/>
            <a:ext cx="7543800" cy="2227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Content Placeholder 13"/>
          <p:cNvSpPr>
            <a:spLocks noGrp="1"/>
          </p:cNvSpPr>
          <p:nvPr>
            <p:ph idx="1"/>
          </p:nvPr>
        </p:nvSpPr>
        <p:spPr>
          <a:xfrm>
            <a:off x="12344400" y="181111"/>
            <a:ext cx="1905000" cy="3552690"/>
          </a:xfrm>
        </p:spPr>
        <p:txBody>
          <a:bodyPr/>
          <a:lstStyle/>
          <a:p>
            <a:endParaRPr lang="en-US" dirty="0"/>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2057400"/>
            <a:ext cx="3777309" cy="283298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407" y="0"/>
            <a:ext cx="3685531" cy="2776115"/>
          </a:xfrm>
          <a:prstGeom prst="rect">
            <a:avLst/>
          </a:prstGeom>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600" y="3868270"/>
            <a:ext cx="2079323" cy="2989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48709" y="3868270"/>
            <a:ext cx="4165600" cy="3124200"/>
          </a:xfrm>
          <a:prstGeom prst="rect">
            <a:avLst/>
          </a:prstGeom>
        </p:spPr>
      </p:pic>
    </p:spTree>
    <p:extLst>
      <p:ext uri="{BB962C8B-B14F-4D97-AF65-F5344CB8AC3E}">
        <p14:creationId xmlns:p14="http://schemas.microsoft.com/office/powerpoint/2010/main" val="7493428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C:\Users\jspeed\Desktop\photos\44712 O'Brien Creek Estuar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4572000"/>
            <a:ext cx="4199070" cy="280156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sp>
        <p:nvSpPr>
          <p:cNvPr id="5" name="TextBox 4"/>
          <p:cNvSpPr txBox="1"/>
          <p:nvPr/>
        </p:nvSpPr>
        <p:spPr>
          <a:xfrm>
            <a:off x="-76200" y="-15240"/>
            <a:ext cx="9296400" cy="7294305"/>
          </a:xfrm>
          <a:prstGeom prst="rect">
            <a:avLst/>
          </a:prstGeom>
          <a:solidFill>
            <a:schemeClr val="accent6">
              <a:lumMod val="50000"/>
            </a:schemeClr>
          </a:solidFill>
        </p:spPr>
        <p:txBody>
          <a:bodyPr wrap="square" rtlCol="0">
            <a:spAutoFit/>
          </a:bodyPr>
          <a:lstStyle/>
          <a:p>
            <a:endParaRPr lang="en-US" dirty="0" smtClean="0">
              <a:solidFill>
                <a:srgbClr val="FFFFFF"/>
              </a:solidFill>
            </a:endParaRPr>
          </a:p>
          <a:p>
            <a:endParaRPr lang="en-US" dirty="0" smtClean="0">
              <a:solidFill>
                <a:srgbClr val="FFFFFF"/>
              </a:solidFill>
            </a:endParaRPr>
          </a:p>
          <a:p>
            <a:endParaRPr lang="en-US" dirty="0">
              <a:solidFill>
                <a:srgbClr val="FFFFFF"/>
              </a:solidFill>
            </a:endParaRPr>
          </a:p>
          <a:p>
            <a:endParaRPr lang="en-US" dirty="0" smtClean="0">
              <a:solidFill>
                <a:srgbClr val="FFFFFF"/>
              </a:solidFill>
            </a:endParaRPr>
          </a:p>
          <a:p>
            <a:endParaRPr lang="en-US" dirty="0">
              <a:solidFill>
                <a:srgbClr val="FFFFFF"/>
              </a:solidFill>
            </a:endParaRPr>
          </a:p>
          <a:p>
            <a:endParaRPr lang="en-US" dirty="0" smtClean="0">
              <a:solidFill>
                <a:srgbClr val="FFFFFF"/>
              </a:solidFill>
            </a:endParaRPr>
          </a:p>
          <a:p>
            <a:endParaRPr lang="en-US" dirty="0">
              <a:solidFill>
                <a:srgbClr val="FFFFFF"/>
              </a:solidFill>
            </a:endParaRPr>
          </a:p>
          <a:p>
            <a:endParaRPr lang="en-US" dirty="0" smtClean="0">
              <a:solidFill>
                <a:srgbClr val="FFFFFF"/>
              </a:solidFill>
            </a:endParaRPr>
          </a:p>
          <a:p>
            <a:endParaRPr lang="en-US" dirty="0">
              <a:solidFill>
                <a:srgbClr val="FFFFFF"/>
              </a:solidFill>
            </a:endParaRPr>
          </a:p>
          <a:p>
            <a:endParaRPr lang="en-US" dirty="0" smtClean="0">
              <a:solidFill>
                <a:srgbClr val="FFFFFF"/>
              </a:solidFill>
            </a:endParaRPr>
          </a:p>
          <a:p>
            <a:endParaRPr lang="en-US" dirty="0">
              <a:solidFill>
                <a:srgbClr val="FFFFFF"/>
              </a:solidFill>
            </a:endParaRPr>
          </a:p>
          <a:p>
            <a:endParaRPr lang="en-US" dirty="0" smtClean="0">
              <a:solidFill>
                <a:srgbClr val="FFFFFF"/>
              </a:solidFill>
            </a:endParaRPr>
          </a:p>
          <a:p>
            <a:endParaRPr lang="en-US" dirty="0" smtClean="0">
              <a:solidFill>
                <a:srgbClr val="FFFFFF"/>
              </a:solidFill>
            </a:endParaRPr>
          </a:p>
          <a:p>
            <a:r>
              <a:rPr lang="en-US" dirty="0" smtClean="0">
                <a:solidFill>
                  <a:srgbClr val="FFFFFF"/>
                </a:solidFill>
              </a:rPr>
              <a:t>	</a:t>
            </a:r>
            <a:endParaRPr lang="en-US" dirty="0">
              <a:solidFill>
                <a:srgbClr val="FFFFFF"/>
              </a:solidFill>
            </a:endParaRPr>
          </a:p>
          <a:p>
            <a:endParaRPr lang="en-US" dirty="0" smtClean="0">
              <a:solidFill>
                <a:srgbClr val="FFFFFF"/>
              </a:solidFill>
            </a:endParaRPr>
          </a:p>
          <a:p>
            <a:endParaRPr lang="en-US" dirty="0">
              <a:solidFill>
                <a:srgbClr val="FFFFFF"/>
              </a:solidFill>
            </a:endParaRPr>
          </a:p>
          <a:p>
            <a:endParaRPr lang="en-US" dirty="0" smtClean="0">
              <a:solidFill>
                <a:srgbClr val="FFFFFF"/>
              </a:solidFill>
            </a:endParaRPr>
          </a:p>
          <a:p>
            <a:endParaRPr lang="en-US" dirty="0">
              <a:solidFill>
                <a:srgbClr val="FFFFFF"/>
              </a:solidFill>
            </a:endParaRPr>
          </a:p>
          <a:p>
            <a:endParaRPr lang="en-US" dirty="0" smtClean="0">
              <a:solidFill>
                <a:srgbClr val="FFFFFF"/>
              </a:solidFill>
            </a:endParaRPr>
          </a:p>
          <a:p>
            <a:endParaRPr lang="en-US" dirty="0">
              <a:solidFill>
                <a:srgbClr val="FFFFFF"/>
              </a:solidFill>
            </a:endParaRPr>
          </a:p>
          <a:p>
            <a:endParaRPr lang="en-US" dirty="0" smtClean="0">
              <a:solidFill>
                <a:srgbClr val="FFFFFF"/>
              </a:solidFill>
            </a:endParaRPr>
          </a:p>
          <a:p>
            <a:endParaRPr lang="en-US" dirty="0">
              <a:solidFill>
                <a:srgbClr val="FFFFFF"/>
              </a:solidFill>
            </a:endParaRPr>
          </a:p>
          <a:p>
            <a:endParaRPr lang="en-US" dirty="0" smtClean="0">
              <a:solidFill>
                <a:srgbClr val="FFFFFF"/>
              </a:solidFill>
            </a:endParaRPr>
          </a:p>
          <a:p>
            <a:endParaRPr lang="en-US" dirty="0">
              <a:solidFill>
                <a:srgbClr val="FFFFFF"/>
              </a:solidFill>
            </a:endParaRPr>
          </a:p>
          <a:p>
            <a:endParaRPr lang="en-US" dirty="0" smtClean="0">
              <a:solidFill>
                <a:srgbClr val="FFFFFF"/>
              </a:solidFill>
            </a:endParaRPr>
          </a:p>
          <a:p>
            <a:r>
              <a:rPr lang="en-US" dirty="0" smtClean="0">
                <a:solidFill>
                  <a:srgbClr val="FFFFFF"/>
                </a:solidFill>
              </a:rPr>
              <a:t>                                                            </a:t>
            </a:r>
            <a:r>
              <a:rPr lang="en-US" dirty="0" err="1" smtClean="0">
                <a:solidFill>
                  <a:srgbClr val="FFFFFF"/>
                </a:solidFill>
              </a:rPr>
              <a:t>aldjfkdfjldfkjldkf</a:t>
            </a:r>
            <a:endParaRPr lang="en-US" dirty="0">
              <a:solidFill>
                <a:srgbClr val="FFFFFF"/>
              </a:solidFill>
            </a:endParaRPr>
          </a:p>
        </p:txBody>
      </p:sp>
      <p:sp>
        <p:nvSpPr>
          <p:cNvPr id="7" name="Rectangle 6"/>
          <p:cNvSpPr/>
          <p:nvPr/>
        </p:nvSpPr>
        <p:spPr>
          <a:xfrm>
            <a:off x="228600" y="-76200"/>
            <a:ext cx="7696200" cy="1131848"/>
          </a:xfrm>
          <a:prstGeom prst="rect">
            <a:avLst/>
          </a:prstGeom>
        </p:spPr>
        <p:txBody>
          <a:bodyPr wrap="square">
            <a:spAutoFit/>
          </a:bodyPr>
          <a:lstStyle/>
          <a:p>
            <a:pPr>
              <a:lnSpc>
                <a:spcPct val="150000"/>
              </a:lnSpc>
            </a:pPr>
            <a:r>
              <a:rPr lang="en-US" sz="2400" b="1" dirty="0">
                <a:solidFill>
                  <a:srgbClr val="FFFFFF"/>
                </a:solidFill>
                <a:effectLst>
                  <a:outerShdw blurRad="38100" dist="38100" dir="2700000" algn="tl">
                    <a:srgbClr val="000000">
                      <a:alpha val="43137"/>
                    </a:srgbClr>
                  </a:outerShdw>
                </a:effectLst>
                <a:latin typeface="Arial" charset="0"/>
              </a:rPr>
              <a:t>Partnership Progress ~ </a:t>
            </a:r>
            <a:endParaRPr lang="en-US" sz="2400" b="1" dirty="0" smtClean="0">
              <a:solidFill>
                <a:srgbClr val="FFFFFF"/>
              </a:solidFill>
              <a:effectLst>
                <a:outerShdw blurRad="38100" dist="38100" dir="2700000" algn="tl">
                  <a:srgbClr val="000000">
                    <a:alpha val="43137"/>
                  </a:srgbClr>
                </a:outerShdw>
              </a:effectLst>
              <a:latin typeface="Arial" charset="0"/>
            </a:endParaRPr>
          </a:p>
          <a:p>
            <a:pPr>
              <a:lnSpc>
                <a:spcPct val="150000"/>
              </a:lnSpc>
            </a:pPr>
            <a:r>
              <a:rPr lang="en-US" sz="2400" b="1" dirty="0" smtClean="0">
                <a:solidFill>
                  <a:srgbClr val="FFFFFF"/>
                </a:solidFill>
                <a:effectLst>
                  <a:outerShdw blurRad="38100" dist="38100" dir="2700000" algn="tl">
                    <a:srgbClr val="000000">
                      <a:alpha val="43137"/>
                    </a:srgbClr>
                  </a:outerShdw>
                </a:effectLst>
                <a:latin typeface="Arial" charset="0"/>
              </a:rPr>
              <a:t>Information Sharing &amp; Education:</a:t>
            </a:r>
          </a:p>
        </p:txBody>
      </p:sp>
      <p:sp>
        <p:nvSpPr>
          <p:cNvPr id="3" name="Rectangle 2"/>
          <p:cNvSpPr/>
          <p:nvPr/>
        </p:nvSpPr>
        <p:spPr>
          <a:xfrm>
            <a:off x="88710" y="685800"/>
            <a:ext cx="6400800" cy="3545586"/>
          </a:xfrm>
          <a:prstGeom prst="rect">
            <a:avLst/>
          </a:prstGeom>
        </p:spPr>
        <p:txBody>
          <a:bodyPr wrap="square">
            <a:spAutoFit/>
          </a:bodyPr>
          <a:lstStyle/>
          <a:p>
            <a:pPr lvl="1">
              <a:lnSpc>
                <a:spcPct val="150000"/>
              </a:lnSpc>
            </a:pPr>
            <a:endParaRPr lang="en-US" sz="2000" dirty="0" smtClean="0">
              <a:solidFill>
                <a:srgbClr val="FFFFFF"/>
              </a:solidFill>
              <a:effectLst>
                <a:outerShdw blurRad="38100" dist="38100" dir="2700000" algn="tl">
                  <a:srgbClr val="000000">
                    <a:alpha val="43137"/>
                  </a:srgbClr>
                </a:outerShdw>
              </a:effectLst>
              <a:latin typeface="Arial" charset="0"/>
            </a:endParaRPr>
          </a:p>
          <a:p>
            <a:pPr>
              <a:lnSpc>
                <a:spcPct val="120000"/>
              </a:lnSpc>
            </a:pPr>
            <a:r>
              <a:rPr lang="en-US" dirty="0" smtClean="0">
                <a:solidFill>
                  <a:srgbClr val="FFFFFF"/>
                </a:solidFill>
                <a:effectLst>
                  <a:outerShdw blurRad="38100" dist="38100" dir="2700000" algn="tl">
                    <a:srgbClr val="000000">
                      <a:alpha val="43137"/>
                    </a:srgbClr>
                  </a:outerShdw>
                </a:effectLst>
                <a:latin typeface="Arial" charset="0"/>
              </a:rPr>
              <a:t>Partnership:</a:t>
            </a:r>
          </a:p>
          <a:p>
            <a:pPr marL="342900" indent="-342900">
              <a:lnSpc>
                <a:spcPct val="120000"/>
              </a:lnSpc>
              <a:buFont typeface="Arial" pitchFamily="34" charset="0"/>
              <a:buChar char="•"/>
            </a:pPr>
            <a:r>
              <a:rPr lang="en-US" dirty="0" smtClean="0">
                <a:solidFill>
                  <a:srgbClr val="FFFFFF"/>
                </a:solidFill>
                <a:effectLst>
                  <a:outerShdw blurRad="38100" dist="38100" dir="2700000" algn="tl">
                    <a:srgbClr val="000000">
                      <a:alpha val="43137"/>
                    </a:srgbClr>
                  </a:outerShdw>
                </a:effectLst>
                <a:latin typeface="Arial" charset="0"/>
              </a:rPr>
              <a:t>Annual Mat-Su Salmon Symposium </a:t>
            </a:r>
          </a:p>
          <a:p>
            <a:pPr marL="342900" indent="-342900">
              <a:lnSpc>
                <a:spcPct val="120000"/>
              </a:lnSpc>
              <a:buFont typeface="Arial" pitchFamily="34" charset="0"/>
              <a:buChar char="•"/>
            </a:pPr>
            <a:r>
              <a:rPr lang="en-US" dirty="0" smtClean="0">
                <a:solidFill>
                  <a:srgbClr val="FFFFFF"/>
                </a:solidFill>
                <a:effectLst>
                  <a:outerShdw blurRad="38100" dist="38100" dir="2700000" algn="tl">
                    <a:srgbClr val="000000">
                      <a:alpha val="43137"/>
                    </a:srgbClr>
                  </a:outerShdw>
                </a:effectLst>
                <a:latin typeface="Arial" charset="0"/>
              </a:rPr>
              <a:t>Summer </a:t>
            </a:r>
            <a:r>
              <a:rPr lang="en-US" dirty="0">
                <a:solidFill>
                  <a:srgbClr val="FFFFFF"/>
                </a:solidFill>
                <a:effectLst>
                  <a:outerShdw blurRad="38100" dist="38100" dir="2700000" algn="tl">
                    <a:srgbClr val="000000">
                      <a:alpha val="43137"/>
                    </a:srgbClr>
                  </a:outerShdw>
                </a:effectLst>
                <a:latin typeface="Arial" charset="0"/>
              </a:rPr>
              <a:t>S</a:t>
            </a:r>
            <a:r>
              <a:rPr lang="en-US" dirty="0" smtClean="0">
                <a:solidFill>
                  <a:srgbClr val="FFFFFF"/>
                </a:solidFill>
                <a:effectLst>
                  <a:outerShdw blurRad="38100" dist="38100" dir="2700000" algn="tl">
                    <a:srgbClr val="000000">
                      <a:alpha val="43137"/>
                    </a:srgbClr>
                  </a:outerShdw>
                </a:effectLst>
                <a:latin typeface="Arial" charset="0"/>
              </a:rPr>
              <a:t>ite </a:t>
            </a:r>
            <a:r>
              <a:rPr lang="en-US" dirty="0">
                <a:solidFill>
                  <a:srgbClr val="FFFFFF"/>
                </a:solidFill>
                <a:effectLst>
                  <a:outerShdw blurRad="38100" dist="38100" dir="2700000" algn="tl">
                    <a:srgbClr val="000000">
                      <a:alpha val="43137"/>
                    </a:srgbClr>
                  </a:outerShdw>
                </a:effectLst>
                <a:latin typeface="Arial" charset="0"/>
              </a:rPr>
              <a:t>T</a:t>
            </a:r>
            <a:r>
              <a:rPr lang="en-US" dirty="0" smtClean="0">
                <a:solidFill>
                  <a:srgbClr val="FFFFFF"/>
                </a:solidFill>
                <a:effectLst>
                  <a:outerShdw blurRad="38100" dist="38100" dir="2700000" algn="tl">
                    <a:srgbClr val="000000">
                      <a:alpha val="43137"/>
                    </a:srgbClr>
                  </a:outerShdw>
                </a:effectLst>
                <a:latin typeface="Arial" charset="0"/>
              </a:rPr>
              <a:t>our  </a:t>
            </a:r>
          </a:p>
          <a:p>
            <a:pPr marL="342900" indent="-342900">
              <a:lnSpc>
                <a:spcPct val="120000"/>
              </a:lnSpc>
              <a:buFont typeface="Arial" pitchFamily="34" charset="0"/>
              <a:buChar char="•"/>
            </a:pPr>
            <a:r>
              <a:rPr lang="en-US" dirty="0">
                <a:solidFill>
                  <a:srgbClr val="FFFFFF"/>
                </a:solidFill>
                <a:effectLst>
                  <a:outerShdw blurRad="38100" dist="38100" dir="2700000" algn="tl">
                    <a:srgbClr val="000000">
                      <a:alpha val="43137"/>
                    </a:srgbClr>
                  </a:outerShdw>
                </a:effectLst>
                <a:latin typeface="Arial" charset="0"/>
              </a:rPr>
              <a:t>Wildlife </a:t>
            </a:r>
            <a:r>
              <a:rPr lang="en-US" dirty="0" smtClean="0">
                <a:solidFill>
                  <a:srgbClr val="FFFFFF"/>
                </a:solidFill>
                <a:effectLst>
                  <a:outerShdw blurRad="38100" dist="38100" dir="2700000" algn="tl">
                    <a:srgbClr val="000000">
                      <a:alpha val="43137"/>
                    </a:srgbClr>
                  </a:outerShdw>
                </a:effectLst>
                <a:latin typeface="Arial" charset="0"/>
              </a:rPr>
              <a:t>Wednesday</a:t>
            </a:r>
            <a:endParaRPr lang="en-US" dirty="0" smtClean="0">
              <a:solidFill>
                <a:srgbClr val="FFFFFF"/>
              </a:solidFill>
              <a:effectLst>
                <a:outerShdw blurRad="38100" dist="38100" dir="2700000" algn="tl">
                  <a:srgbClr val="000000">
                    <a:alpha val="43137"/>
                  </a:srgbClr>
                </a:outerShdw>
              </a:effectLst>
              <a:latin typeface="Arial" charset="0"/>
            </a:endParaRPr>
          </a:p>
          <a:p>
            <a:pPr>
              <a:lnSpc>
                <a:spcPct val="120000"/>
              </a:lnSpc>
            </a:pPr>
            <a:endParaRPr lang="en-US" dirty="0" smtClean="0">
              <a:solidFill>
                <a:srgbClr val="FFFFFF"/>
              </a:solidFill>
              <a:effectLst>
                <a:outerShdw blurRad="38100" dist="38100" dir="2700000" algn="tl">
                  <a:srgbClr val="000000">
                    <a:alpha val="43137"/>
                  </a:srgbClr>
                </a:outerShdw>
              </a:effectLst>
              <a:latin typeface="Arial" charset="0"/>
            </a:endParaRPr>
          </a:p>
          <a:p>
            <a:pPr>
              <a:lnSpc>
                <a:spcPct val="120000"/>
              </a:lnSpc>
            </a:pPr>
            <a:r>
              <a:rPr lang="en-US" dirty="0" smtClean="0">
                <a:solidFill>
                  <a:srgbClr val="FFFFFF"/>
                </a:solidFill>
                <a:effectLst>
                  <a:outerShdw blurRad="38100" dist="38100" dir="2700000" algn="tl">
                    <a:srgbClr val="000000">
                      <a:alpha val="43137"/>
                    </a:srgbClr>
                  </a:outerShdw>
                </a:effectLst>
                <a:latin typeface="Arial" charset="0"/>
              </a:rPr>
              <a:t>Partner campaigns &amp; initiatives: </a:t>
            </a:r>
          </a:p>
          <a:p>
            <a:pPr>
              <a:lnSpc>
                <a:spcPct val="120000"/>
              </a:lnSpc>
            </a:pPr>
            <a:r>
              <a:rPr lang="en-US" dirty="0" smtClean="0">
                <a:solidFill>
                  <a:srgbClr val="FFFFFF"/>
                </a:solidFill>
                <a:effectLst>
                  <a:outerShdw blurRad="38100" dist="38100" dir="2700000" algn="tl">
                    <a:srgbClr val="000000">
                      <a:alpha val="43137"/>
                    </a:srgbClr>
                  </a:outerShdw>
                </a:effectLst>
                <a:latin typeface="Arial" charset="0"/>
              </a:rPr>
              <a:t>	Clean Boating</a:t>
            </a:r>
          </a:p>
          <a:p>
            <a:pPr>
              <a:lnSpc>
                <a:spcPct val="120000"/>
              </a:lnSpc>
            </a:pPr>
            <a:r>
              <a:rPr lang="en-US" dirty="0" smtClean="0">
                <a:solidFill>
                  <a:srgbClr val="FFFFFF"/>
                </a:solidFill>
                <a:effectLst>
                  <a:outerShdw blurRad="38100" dist="38100" dir="2700000" algn="tl">
                    <a:srgbClr val="000000">
                      <a:alpha val="43137"/>
                    </a:srgbClr>
                  </a:outerShdw>
                </a:effectLst>
                <a:latin typeface="Arial" charset="0"/>
              </a:rPr>
              <a:t>	Kingmakers</a:t>
            </a:r>
            <a:endParaRPr lang="en-US" dirty="0">
              <a:solidFill>
                <a:srgbClr val="FFFFFF"/>
              </a:solidFill>
              <a:effectLst>
                <a:outerShdw blurRad="38100" dist="38100" dir="2700000" algn="tl">
                  <a:srgbClr val="000000">
                    <a:alpha val="43137"/>
                  </a:srgbClr>
                </a:outerShdw>
              </a:effectLst>
              <a:latin typeface="Arial" charset="0"/>
            </a:endParaRPr>
          </a:p>
          <a:p>
            <a:pPr>
              <a:lnSpc>
                <a:spcPct val="120000"/>
              </a:lnSpc>
            </a:pPr>
            <a:r>
              <a:rPr lang="en-US" dirty="0" smtClean="0">
                <a:solidFill>
                  <a:srgbClr val="FFFFFF"/>
                </a:solidFill>
                <a:effectLst>
                  <a:outerShdw blurRad="38100" dist="38100" dir="2700000" algn="tl">
                    <a:srgbClr val="000000">
                      <a:alpha val="43137"/>
                    </a:srgbClr>
                  </a:outerShdw>
                </a:effectLst>
                <a:latin typeface="Arial" charset="0"/>
              </a:rPr>
              <a:t>	Septic </a:t>
            </a:r>
            <a:r>
              <a:rPr lang="en-US" dirty="0">
                <a:solidFill>
                  <a:srgbClr val="FFFFFF"/>
                </a:solidFill>
                <a:effectLst>
                  <a:outerShdw blurRad="38100" dist="38100" dir="2700000" algn="tl">
                    <a:srgbClr val="000000">
                      <a:alpha val="43137"/>
                    </a:srgbClr>
                  </a:outerShdw>
                </a:effectLst>
                <a:latin typeface="Arial" charset="0"/>
              </a:rPr>
              <a:t>Smart</a:t>
            </a:r>
          </a:p>
        </p:txBody>
      </p:sp>
      <p:pic>
        <p:nvPicPr>
          <p:cNvPr id="9" name="Content Placeholder 8"/>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590800" y="4586787"/>
            <a:ext cx="4157987" cy="2771991"/>
          </a:xfrm>
        </p:spPr>
      </p:pic>
      <p:pic>
        <p:nvPicPr>
          <p:cNvPr id="4101" name="Picture 5" descr="C:\Users\jspeed\Pictures\Partnership Site Tour 2015\2015-08-24 partnership tour loading plan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 y="4571243"/>
            <a:ext cx="3897459" cy="25915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9400" y="2362201"/>
            <a:ext cx="3047998" cy="2285999"/>
          </a:xfrm>
          <a:prstGeom prst="rect">
            <a:avLst/>
          </a:prstGeom>
        </p:spPr>
      </p:pic>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4572000"/>
            <a:ext cx="3684282" cy="275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29400" y="-76200"/>
            <a:ext cx="3880717" cy="2566629"/>
          </a:xfrm>
          <a:prstGeom prst="rect">
            <a:avLst/>
          </a:prstGeom>
        </p:spPr>
      </p:pic>
      <p:sp>
        <p:nvSpPr>
          <p:cNvPr id="8" name="TextBox 7"/>
          <p:cNvSpPr txBox="1"/>
          <p:nvPr/>
        </p:nvSpPr>
        <p:spPr>
          <a:xfrm>
            <a:off x="3048000" y="3124200"/>
            <a:ext cx="2762295" cy="1366528"/>
          </a:xfrm>
          <a:prstGeom prst="rect">
            <a:avLst/>
          </a:prstGeom>
          <a:noFill/>
        </p:spPr>
        <p:txBody>
          <a:bodyPr wrap="none" rtlCol="0">
            <a:spAutoFit/>
          </a:bodyPr>
          <a:lstStyle/>
          <a:p>
            <a:pPr>
              <a:lnSpc>
                <a:spcPct val="120000"/>
              </a:lnSpc>
            </a:pPr>
            <a:r>
              <a:rPr lang="en-US" dirty="0" smtClean="0">
                <a:solidFill>
                  <a:srgbClr val="FFFFFF"/>
                </a:solidFill>
                <a:effectLst>
                  <a:outerShdw blurRad="38100" dist="38100" dir="2700000" algn="tl">
                    <a:srgbClr val="000000">
                      <a:alpha val="43137"/>
                    </a:srgbClr>
                  </a:outerShdw>
                </a:effectLst>
                <a:latin typeface="Arial" charset="0"/>
              </a:rPr>
              <a:t>Baby </a:t>
            </a:r>
            <a:r>
              <a:rPr lang="en-US" dirty="0">
                <a:solidFill>
                  <a:srgbClr val="FFFFFF"/>
                </a:solidFill>
                <a:effectLst>
                  <a:outerShdw blurRad="38100" dist="38100" dir="2700000" algn="tl">
                    <a:srgbClr val="000000">
                      <a:alpha val="43137"/>
                    </a:srgbClr>
                  </a:outerShdw>
                </a:effectLst>
                <a:latin typeface="Arial" charset="0"/>
              </a:rPr>
              <a:t>Salmon Live </a:t>
            </a:r>
            <a:r>
              <a:rPr lang="en-US" dirty="0" smtClean="0">
                <a:solidFill>
                  <a:srgbClr val="FFFFFF"/>
                </a:solidFill>
                <a:effectLst>
                  <a:outerShdw blurRad="38100" dist="38100" dir="2700000" algn="tl">
                    <a:srgbClr val="000000">
                      <a:alpha val="43137"/>
                    </a:srgbClr>
                  </a:outerShdw>
                </a:effectLst>
                <a:latin typeface="Arial" charset="0"/>
              </a:rPr>
              <a:t>Here</a:t>
            </a:r>
          </a:p>
          <a:p>
            <a:pPr>
              <a:lnSpc>
                <a:spcPct val="120000"/>
              </a:lnSpc>
            </a:pPr>
            <a:r>
              <a:rPr lang="en-US" dirty="0" smtClean="0">
                <a:solidFill>
                  <a:srgbClr val="FFFFFF"/>
                </a:solidFill>
                <a:effectLst>
                  <a:outerShdw blurRad="38100" dist="38100" dir="2700000" algn="tl">
                    <a:srgbClr val="000000">
                      <a:alpha val="43137"/>
                    </a:srgbClr>
                  </a:outerShdw>
                </a:effectLst>
                <a:latin typeface="Arial" charset="0"/>
              </a:rPr>
              <a:t>Susitna </a:t>
            </a:r>
            <a:r>
              <a:rPr lang="en-US" dirty="0">
                <a:solidFill>
                  <a:srgbClr val="FFFFFF"/>
                </a:solidFill>
                <a:effectLst>
                  <a:outerShdw blurRad="38100" dist="38100" dir="2700000" algn="tl">
                    <a:srgbClr val="000000">
                      <a:alpha val="43137"/>
                    </a:srgbClr>
                  </a:outerShdw>
                </a:effectLst>
                <a:latin typeface="Arial" charset="0"/>
              </a:rPr>
              <a:t>Salmon </a:t>
            </a:r>
            <a:r>
              <a:rPr lang="en-US" dirty="0" smtClean="0">
                <a:solidFill>
                  <a:srgbClr val="FFFFFF"/>
                </a:solidFill>
                <a:effectLst>
                  <a:outerShdw blurRad="38100" dist="38100" dir="2700000" algn="tl">
                    <a:srgbClr val="000000">
                      <a:alpha val="43137"/>
                    </a:srgbClr>
                  </a:outerShdw>
                </a:effectLst>
                <a:latin typeface="Arial" charset="0"/>
              </a:rPr>
              <a:t>Center </a:t>
            </a:r>
          </a:p>
          <a:p>
            <a:pPr>
              <a:lnSpc>
                <a:spcPct val="120000"/>
              </a:lnSpc>
            </a:pPr>
            <a:r>
              <a:rPr lang="en-US" dirty="0" smtClean="0">
                <a:solidFill>
                  <a:srgbClr val="FFFFFF"/>
                </a:solidFill>
                <a:effectLst>
                  <a:outerShdw blurRad="38100" dist="38100" dir="2700000" algn="tl">
                    <a:srgbClr val="000000">
                      <a:alpha val="43137"/>
                    </a:srgbClr>
                  </a:outerShdw>
                </a:effectLst>
                <a:latin typeface="Arial" charset="0"/>
              </a:rPr>
              <a:t>Salmon </a:t>
            </a:r>
            <a:r>
              <a:rPr lang="en-US" dirty="0">
                <a:solidFill>
                  <a:srgbClr val="FFFFFF"/>
                </a:solidFill>
                <a:effectLst>
                  <a:outerShdw blurRad="38100" dist="38100" dir="2700000" algn="tl">
                    <a:srgbClr val="000000">
                      <a:alpha val="43137"/>
                    </a:srgbClr>
                  </a:outerShdw>
                </a:effectLst>
                <a:latin typeface="Arial" charset="0"/>
              </a:rPr>
              <a:t>in the Classroom</a:t>
            </a:r>
          </a:p>
          <a:p>
            <a:endParaRPr lang="en-US" dirty="0"/>
          </a:p>
        </p:txBody>
      </p:sp>
    </p:spTree>
    <p:extLst>
      <p:ext uri="{BB962C8B-B14F-4D97-AF65-F5344CB8AC3E}">
        <p14:creationId xmlns:p14="http://schemas.microsoft.com/office/powerpoint/2010/main" val="32105690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5557"/>
            <a:ext cx="10218209" cy="7663657"/>
          </a:xfrm>
        </p:spPr>
      </p:pic>
      <p:sp>
        <p:nvSpPr>
          <p:cNvPr id="3" name="TextBox 2"/>
          <p:cNvSpPr txBox="1"/>
          <p:nvPr/>
        </p:nvSpPr>
        <p:spPr>
          <a:xfrm>
            <a:off x="228600" y="457200"/>
            <a:ext cx="2971800" cy="461665"/>
          </a:xfrm>
          <a:prstGeom prst="rect">
            <a:avLst/>
          </a:prstGeom>
          <a:solidFill>
            <a:srgbClr val="002060"/>
          </a:solidFill>
        </p:spPr>
        <p:txBody>
          <a:bodyPr wrap="square" rtlCol="0">
            <a:spAutoFit/>
          </a:bodyPr>
          <a:lstStyle/>
          <a:p>
            <a:r>
              <a:rPr lang="en-US" sz="2400" dirty="0" smtClean="0">
                <a:latin typeface="Arial" panose="020B0604020202020204" pitchFamily="34" charset="0"/>
                <a:cs typeface="Arial" panose="020B0604020202020204" pitchFamily="34" charset="0"/>
              </a:rPr>
              <a:t>Moving forward …</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62927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C:\Users\jspeed\Documents\MATSU PROGRAM\photos\photos\May photos\chickaloon\rowan and another little girl plus fis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76200"/>
            <a:ext cx="10401300" cy="6934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87339" y="256698"/>
            <a:ext cx="2103461" cy="523220"/>
          </a:xfrm>
          <a:prstGeom prst="rect">
            <a:avLst/>
          </a:prstGeom>
        </p:spPr>
        <p:txBody>
          <a:bodyPr wrap="none">
            <a:spAutoFit/>
          </a:bodyPr>
          <a:lstStyle/>
          <a:p>
            <a:pPr algn="ctr" fontAlgn="base">
              <a:spcBef>
                <a:spcPct val="50000"/>
              </a:spcBef>
              <a:spcAft>
                <a:spcPct val="0"/>
              </a:spcAft>
            </a:pPr>
            <a:r>
              <a:rPr lang="en-US" sz="2800" b="1" dirty="0" smtClean="0">
                <a:solidFill>
                  <a:srgbClr val="FFFFFF"/>
                </a:solidFill>
                <a:effectLst>
                  <a:outerShdw blurRad="38100" dist="38100" dir="2700000" algn="tl">
                    <a:srgbClr val="000000">
                      <a:alpha val="43137"/>
                    </a:srgbClr>
                  </a:outerShdw>
                </a:effectLst>
                <a:latin typeface="Arial" charset="0"/>
              </a:rPr>
              <a:t>Thank you!</a:t>
            </a:r>
            <a:endParaRPr lang="en-US" sz="2800" b="1" dirty="0">
              <a:solidFill>
                <a:srgbClr val="FFFFFF"/>
              </a:solidFill>
              <a:effectLst>
                <a:outerShdw blurRad="38100" dist="38100" dir="2700000" algn="tl">
                  <a:srgbClr val="000000">
                    <a:alpha val="43137"/>
                  </a:srgbClr>
                </a:outerShdw>
              </a:effectLst>
              <a:latin typeface="Arial" charset="0"/>
            </a:endParaRPr>
          </a:p>
        </p:txBody>
      </p:sp>
      <p:sp>
        <p:nvSpPr>
          <p:cNvPr id="6" name="Rectangle 5"/>
          <p:cNvSpPr/>
          <p:nvPr/>
        </p:nvSpPr>
        <p:spPr>
          <a:xfrm>
            <a:off x="2895600" y="6215390"/>
            <a:ext cx="3803669" cy="523220"/>
          </a:xfrm>
          <a:prstGeom prst="rect">
            <a:avLst/>
          </a:prstGeom>
          <a:solidFill>
            <a:schemeClr val="accent6">
              <a:lumMod val="50000"/>
            </a:schemeClr>
          </a:solidFill>
        </p:spPr>
        <p:txBody>
          <a:bodyPr wrap="none">
            <a:spAutoFit/>
          </a:bodyPr>
          <a:lstStyle/>
          <a:p>
            <a:pPr algn="ctr" fontAlgn="base">
              <a:spcBef>
                <a:spcPct val="50000"/>
              </a:spcBef>
              <a:spcAft>
                <a:spcPct val="0"/>
              </a:spcAft>
            </a:pPr>
            <a:r>
              <a:rPr lang="en-US" sz="2800" dirty="0" smtClean="0">
                <a:solidFill>
                  <a:srgbClr val="FFFFFF"/>
                </a:solidFill>
                <a:effectLst>
                  <a:outerShdw blurRad="38100" dist="38100" dir="2700000" algn="tl">
                    <a:srgbClr val="000000">
                      <a:alpha val="43137"/>
                    </a:srgbClr>
                  </a:outerShdw>
                </a:effectLst>
                <a:latin typeface="Arial" charset="0"/>
                <a:hlinkClick r:id="rId4"/>
              </a:rPr>
              <a:t>www.matsusalmon.org</a:t>
            </a:r>
            <a:endParaRPr lang="en-US" sz="2800" dirty="0" smtClean="0">
              <a:solidFill>
                <a:srgbClr val="FFFFFF"/>
              </a:solidFill>
              <a:effectLst>
                <a:outerShdw blurRad="38100" dist="38100" dir="2700000" algn="tl">
                  <a:srgbClr val="000000">
                    <a:alpha val="43137"/>
                  </a:srgbClr>
                </a:outerShdw>
              </a:effectLst>
              <a:latin typeface="Arial" charset="0"/>
            </a:endParaRPr>
          </a:p>
        </p:txBody>
      </p:sp>
      <p:sp>
        <p:nvSpPr>
          <p:cNvPr id="7" name="Rectangle 6"/>
          <p:cNvSpPr/>
          <p:nvPr/>
        </p:nvSpPr>
        <p:spPr>
          <a:xfrm>
            <a:off x="3584319" y="5105400"/>
            <a:ext cx="2124299" cy="861774"/>
          </a:xfrm>
          <a:prstGeom prst="rect">
            <a:avLst/>
          </a:prstGeom>
          <a:solidFill>
            <a:schemeClr val="accent6">
              <a:lumMod val="50000"/>
            </a:schemeClr>
          </a:solidFill>
        </p:spPr>
        <p:txBody>
          <a:bodyPr wrap="none">
            <a:spAutoFit/>
          </a:bodyPr>
          <a:lstStyle/>
          <a:p>
            <a:pPr algn="ctr" fontAlgn="base">
              <a:spcBef>
                <a:spcPct val="50000"/>
              </a:spcBef>
              <a:spcAft>
                <a:spcPct val="0"/>
              </a:spcAft>
            </a:pPr>
            <a:r>
              <a:rPr lang="en-US" sz="2000" dirty="0" smtClean="0">
                <a:solidFill>
                  <a:srgbClr val="FFFFFF"/>
                </a:solidFill>
                <a:effectLst>
                  <a:outerShdw blurRad="38100" dist="38100" dir="2700000" algn="tl">
                    <a:srgbClr val="000000">
                      <a:alpha val="43137"/>
                    </a:srgbClr>
                  </a:outerShdw>
                </a:effectLst>
                <a:latin typeface="Arial" charset="0"/>
                <a:hlinkClick r:id="rId5"/>
              </a:rPr>
              <a:t>jspeed@tnc.org</a:t>
            </a:r>
            <a:r>
              <a:rPr lang="en-US" sz="2000" dirty="0" smtClean="0">
                <a:solidFill>
                  <a:srgbClr val="FFFFFF"/>
                </a:solidFill>
                <a:effectLst>
                  <a:outerShdw blurRad="38100" dist="38100" dir="2700000" algn="tl">
                    <a:srgbClr val="000000">
                      <a:alpha val="43137"/>
                    </a:srgbClr>
                  </a:outerShdw>
                </a:effectLst>
                <a:latin typeface="Arial" charset="0"/>
              </a:rPr>
              <a:t>  </a:t>
            </a:r>
          </a:p>
          <a:p>
            <a:pPr algn="ctr" fontAlgn="base">
              <a:spcBef>
                <a:spcPct val="50000"/>
              </a:spcBef>
              <a:spcAft>
                <a:spcPct val="0"/>
              </a:spcAft>
            </a:pPr>
            <a:r>
              <a:rPr lang="en-US" sz="2000" dirty="0" smtClean="0">
                <a:solidFill>
                  <a:srgbClr val="FFFFFF"/>
                </a:solidFill>
                <a:effectLst>
                  <a:outerShdw blurRad="38100" dist="38100" dir="2700000" algn="tl">
                    <a:srgbClr val="000000">
                      <a:alpha val="43137"/>
                    </a:srgbClr>
                  </a:outerShdw>
                </a:effectLst>
                <a:latin typeface="Arial" charset="0"/>
              </a:rPr>
              <a:t>865-5713</a:t>
            </a:r>
            <a:endParaRPr lang="en-US" sz="2000" dirty="0">
              <a:solidFill>
                <a:srgbClr val="FFFFFF"/>
              </a:solidFill>
              <a:effectLst>
                <a:outerShdw blurRad="38100" dist="38100" dir="2700000" algn="tl">
                  <a:srgbClr val="000000">
                    <a:alpha val="43137"/>
                  </a:srgbClr>
                </a:outerShdw>
              </a:effectLst>
              <a:latin typeface="Arial" charset="0"/>
            </a:endParaRPr>
          </a:p>
        </p:txBody>
      </p:sp>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81400" y="89504"/>
            <a:ext cx="1977376" cy="1205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23936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ahoma"/>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ahoma"/>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defRPr dirty="0"/>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9784</TotalTime>
  <Words>1233</Words>
  <Application>Microsoft Office PowerPoint</Application>
  <PresentationFormat>On-screen Show (4:3)</PresentationFormat>
  <Paragraphs>222</Paragraphs>
  <Slides>9</Slides>
  <Notes>9</Notes>
  <HiddenSlides>0</HiddenSlides>
  <MMClips>0</MMClips>
  <ScaleCrop>false</ScaleCrop>
  <HeadingPairs>
    <vt:vector size="4" baseType="variant">
      <vt:variant>
        <vt:lpstr>Theme</vt:lpstr>
      </vt:variant>
      <vt:variant>
        <vt:i4>3</vt:i4>
      </vt:variant>
      <vt:variant>
        <vt:lpstr>Slide Titles</vt:lpstr>
      </vt:variant>
      <vt:variant>
        <vt:i4>9</vt:i4>
      </vt:variant>
    </vt:vector>
  </HeadingPairs>
  <TitlesOfParts>
    <vt:vector size="12" baseType="lpstr">
      <vt:lpstr>Office Theme</vt:lpstr>
      <vt:lpstr>Default Design</vt:lpstr>
      <vt:lpstr>1_Default Design</vt:lpstr>
      <vt:lpstr>Matanuska-Susitna Basin Salmon Habitat Partnership</vt:lpstr>
      <vt:lpstr>PowerPoint Presentation</vt:lpstr>
      <vt:lpstr>PowerPoint Presentation</vt:lpstr>
      <vt:lpstr>Partnership Progress ~ Science:</vt:lpstr>
      <vt:lpstr>PowerPoint Presentation</vt:lpstr>
      <vt:lpstr>Partnership Progress ~ Restoration: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Matanuska-Susitna Basin Salmon Habitat Partnership</dc:title>
  <dc:creator>jspeed</dc:creator>
  <cp:lastModifiedBy>Jessica Speed</cp:lastModifiedBy>
  <cp:revision>320</cp:revision>
  <cp:lastPrinted>2016-02-09T07:42:35Z</cp:lastPrinted>
  <dcterms:created xsi:type="dcterms:W3CDTF">2006-08-16T00:00:00Z</dcterms:created>
  <dcterms:modified xsi:type="dcterms:W3CDTF">2016-02-09T07:51:52Z</dcterms:modified>
</cp:coreProperties>
</file>